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47" r:id="rId1"/>
  </p:sldMasterIdLst>
  <p:notesMasterIdLst>
    <p:notesMasterId r:id="rId19"/>
  </p:notesMasterIdLst>
  <p:handoutMasterIdLst>
    <p:handoutMasterId r:id="rId20"/>
  </p:handoutMasterIdLst>
  <p:sldIdLst>
    <p:sldId id="257" r:id="rId2"/>
    <p:sldId id="258" r:id="rId3"/>
    <p:sldId id="296" r:id="rId4"/>
    <p:sldId id="285" r:id="rId5"/>
    <p:sldId id="286" r:id="rId6"/>
    <p:sldId id="287" r:id="rId7"/>
    <p:sldId id="288" r:id="rId8"/>
    <p:sldId id="289" r:id="rId9"/>
    <p:sldId id="290" r:id="rId10"/>
    <p:sldId id="291" r:id="rId11"/>
    <p:sldId id="292" r:id="rId12"/>
    <p:sldId id="293" r:id="rId13"/>
    <p:sldId id="269" r:id="rId14"/>
    <p:sldId id="294" r:id="rId15"/>
    <p:sldId id="260" r:id="rId16"/>
    <p:sldId id="295" r:id="rId17"/>
    <p:sldId id="283" r:id="rId18"/>
  </p:sldIdLst>
  <p:sldSz cx="12192000" cy="6858000"/>
  <p:notesSz cx="6742113" cy="9872663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4" autoAdjust="0"/>
    <p:restoredTop sz="95501" autoAdjust="0"/>
  </p:normalViewPr>
  <p:slideViewPr>
    <p:cSldViewPr snapToGrid="0">
      <p:cViewPr varScale="1">
        <p:scale>
          <a:sx n="88" d="100"/>
          <a:sy n="88" d="100"/>
        </p:scale>
        <p:origin x="654" y="1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0" d="100"/>
          <a:sy n="70" d="100"/>
        </p:scale>
        <p:origin x="3240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18971" y="0"/>
            <a:ext cx="2921582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5C50B9-30BD-4DA4-B428-DAD7CE342439}" type="datetimeFigureOut">
              <a:rPr lang="tr-TR" smtClean="0"/>
              <a:t>25.05.2016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9377317"/>
            <a:ext cx="2921582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18971" y="9377317"/>
            <a:ext cx="2921582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EA81CA-4DED-4B57-9D30-27BE168A2EE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13499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18971" y="0"/>
            <a:ext cx="2921582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B56361-E660-4BA3-A4E0-FBCF203B9784}" type="datetimeFigureOut">
              <a:rPr lang="tr-TR" smtClean="0"/>
              <a:t>25.05.2016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22963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4212" y="4751219"/>
            <a:ext cx="5393690" cy="38873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921582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18971" y="9377317"/>
            <a:ext cx="2921582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F54388-C438-4340-921F-234C8A5E471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401129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9B64D5F-AF82-4C55-88D9-C9CD3E60AAB3}" type="slidenum">
              <a:rPr lang="tr-TR" altLang="tr-TR"/>
              <a:pPr>
                <a:spcBef>
                  <a:spcPct val="0"/>
                </a:spcBef>
              </a:pPr>
              <a:t>1</a:t>
            </a:fld>
            <a:endParaRPr lang="tr-TR" altLang="tr-TR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tr-TR" altLang="tr-T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2912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F54388-C438-4340-921F-234C8A5E4712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965262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B44C6-4F69-4691-A7B8-ABA86905572C}" type="datetimeFigureOut">
              <a:rPr lang="tr-TR" smtClean="0"/>
              <a:t>25.05.2016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539A8-31E0-46A4-B85C-2F3508C9C905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2630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B44C6-4F69-4691-A7B8-ABA86905572C}" type="datetimeFigureOut">
              <a:rPr lang="tr-TR" smtClean="0"/>
              <a:t>25.05.2016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539A8-31E0-46A4-B85C-2F3508C9C90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0285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B44C6-4F69-4691-A7B8-ABA86905572C}" type="datetimeFigureOut">
              <a:rPr lang="tr-TR" smtClean="0"/>
              <a:t>25.05.2016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539A8-31E0-46A4-B85C-2F3508C9C90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27321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826684" y="301625"/>
            <a:ext cx="9751483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1826684" y="1827213"/>
            <a:ext cx="4773083" cy="41148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802967" y="1827213"/>
            <a:ext cx="4775200" cy="41148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Altbilgi Yer Tutucusu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ayt Numarası Yer Tutucus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491984-C3AD-4B31-A6E8-06464A867C8B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254400454"/>
      </p:ext>
    </p:extLst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B44C6-4F69-4691-A7B8-ABA86905572C}" type="datetimeFigureOut">
              <a:rPr lang="tr-TR" smtClean="0"/>
              <a:t>25.05.2016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539A8-31E0-46A4-B85C-2F3508C9C90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7788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B44C6-4F69-4691-A7B8-ABA86905572C}" type="datetimeFigureOut">
              <a:rPr lang="tr-TR" smtClean="0"/>
              <a:t>25.05.2016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539A8-31E0-46A4-B85C-2F3508C9C905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8113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B44C6-4F69-4691-A7B8-ABA86905572C}" type="datetimeFigureOut">
              <a:rPr lang="tr-TR" smtClean="0"/>
              <a:t>25.05.2016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539A8-31E0-46A4-B85C-2F3508C9C90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358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B44C6-4F69-4691-A7B8-ABA86905572C}" type="datetimeFigureOut">
              <a:rPr lang="tr-TR" smtClean="0"/>
              <a:t>25.05.2016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539A8-31E0-46A4-B85C-2F3508C9C90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28730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B44C6-4F69-4691-A7B8-ABA86905572C}" type="datetimeFigureOut">
              <a:rPr lang="tr-TR" smtClean="0"/>
              <a:t>25.05.2016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539A8-31E0-46A4-B85C-2F3508C9C90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58956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B44C6-4F69-4691-A7B8-ABA86905572C}" type="datetimeFigureOut">
              <a:rPr lang="tr-TR" smtClean="0"/>
              <a:t>25.05.2016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539A8-31E0-46A4-B85C-2F3508C9C90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77059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2DB44C6-4F69-4691-A7B8-ABA86905572C}" type="datetimeFigureOut">
              <a:rPr lang="tr-TR" smtClean="0"/>
              <a:t>25.05.2016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C4539A8-31E0-46A4-B85C-2F3508C9C90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63673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B44C6-4F69-4691-A7B8-ABA86905572C}" type="datetimeFigureOut">
              <a:rPr lang="tr-TR" smtClean="0"/>
              <a:t>25.05.2016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539A8-31E0-46A4-B85C-2F3508C9C90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1378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2DB44C6-4F69-4691-A7B8-ABA86905572C}" type="datetimeFigureOut">
              <a:rPr lang="tr-TR" smtClean="0"/>
              <a:t>25.05.2016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8C4539A8-31E0-46A4-B85C-2F3508C9C905}" type="slidenum">
              <a:rPr lang="tr-TR" smtClean="0"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7966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48" r:id="rId1"/>
    <p:sldLayoutId id="2147484149" r:id="rId2"/>
    <p:sldLayoutId id="2147484150" r:id="rId3"/>
    <p:sldLayoutId id="2147484151" r:id="rId4"/>
    <p:sldLayoutId id="2147484152" r:id="rId5"/>
    <p:sldLayoutId id="2147484153" r:id="rId6"/>
    <p:sldLayoutId id="2147484154" r:id="rId7"/>
    <p:sldLayoutId id="2147484155" r:id="rId8"/>
    <p:sldLayoutId id="2147484156" r:id="rId9"/>
    <p:sldLayoutId id="2147484157" r:id="rId10"/>
    <p:sldLayoutId id="2147484158" r:id="rId11"/>
    <p:sldLayoutId id="2147484159" r:id="rId12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jpeg"/><Relationship Id="rId4" Type="http://schemas.openxmlformats.org/officeDocument/2006/relationships/hyperlink" Target="http://images.google.com.tr/imgres?imgurl=http://www.cie.ge/data/text/200/bologna%20logo.jpg&amp;imgrefurl=http://www.cie.ge/?l%3D1%26i%3D552&amp;usg=__j1Ah_NVZXF3e0EMUQ9oRiAC7-10=&amp;h=124&amp;w=93&amp;sz=7&amp;hl=tr&amp;start=15&amp;um=1&amp;tbnid=qTlY3Xc4WgLd3M:&amp;tbnh=90&amp;tbnw=68&amp;prev=/images?q%3Dbologna%2Bprocess%2Blogo%26hl%3Dtr%26sa%3DN%26um%3D1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bologna.klu.edu.tr/" TargetMode="Externa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obs.kirklareli.edu.tr/oibs/" TargetMode="External"/><Relationship Id="rId2" Type="http://schemas.openxmlformats.org/officeDocument/2006/relationships/hyperlink" Target="http://obs.kirklareli.edu.tr/soibs/" TargetMode="Externa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79651" y="1407247"/>
            <a:ext cx="6873875" cy="5300662"/>
          </a:xfrm>
        </p:spPr>
        <p:txBody>
          <a:bodyPr>
            <a:normAutofit fontScale="92500"/>
          </a:bodyPr>
          <a:lstStyle/>
          <a:p>
            <a:pPr marL="365760" indent="-256032" algn="ctr">
              <a:buNone/>
              <a:defRPr/>
            </a:pPr>
            <a:endParaRPr lang="tr-TR" sz="2400" b="1" dirty="0"/>
          </a:p>
          <a:p>
            <a:pPr marL="365760" indent="-256032" algn="ctr">
              <a:buNone/>
              <a:defRPr/>
            </a:pPr>
            <a:endParaRPr lang="tr-TR" sz="2400" b="1" dirty="0" smtClean="0">
              <a:solidFill>
                <a:srgbClr val="0070C0"/>
              </a:solidFill>
            </a:endParaRPr>
          </a:p>
          <a:p>
            <a:pPr marL="365760" indent="-256032" algn="ctr">
              <a:buNone/>
              <a:defRPr/>
            </a:pPr>
            <a:r>
              <a:rPr lang="tr-TR" sz="2400" b="1" dirty="0" smtClean="0">
                <a:solidFill>
                  <a:srgbClr val="0070C0"/>
                </a:solidFill>
              </a:rPr>
              <a:t>2016-2017 YENİ AÇILAN BÖLÜMLER</a:t>
            </a:r>
            <a:endParaRPr lang="tr-TR" sz="2400" b="1" dirty="0">
              <a:solidFill>
                <a:srgbClr val="0070C0"/>
              </a:solidFill>
            </a:endParaRPr>
          </a:p>
          <a:p>
            <a:pPr marL="365760" indent="-256032" algn="ctr">
              <a:buNone/>
              <a:defRPr/>
            </a:pPr>
            <a:r>
              <a:rPr lang="tr-TR" sz="3100" b="1" dirty="0">
                <a:solidFill>
                  <a:srgbClr val="0070C0"/>
                </a:solidFill>
              </a:rPr>
              <a:t>BOLOGNA </a:t>
            </a:r>
            <a:r>
              <a:rPr lang="tr-TR" sz="3100" b="1" dirty="0" smtClean="0">
                <a:solidFill>
                  <a:srgbClr val="0070C0"/>
                </a:solidFill>
              </a:rPr>
              <a:t>KOORDİNATÖRLERİ TOPLANTISI</a:t>
            </a:r>
            <a:endParaRPr lang="tr-TR" sz="3100" b="1" dirty="0">
              <a:solidFill>
                <a:srgbClr val="0070C0"/>
              </a:solidFill>
            </a:endParaRPr>
          </a:p>
          <a:p>
            <a:pPr marL="365760" indent="-256032" algn="ctr">
              <a:buNone/>
              <a:defRPr/>
            </a:pPr>
            <a:endParaRPr lang="tr-TR" sz="3100" b="1" dirty="0">
              <a:solidFill>
                <a:srgbClr val="FF0000"/>
              </a:solidFill>
            </a:endParaRPr>
          </a:p>
          <a:p>
            <a:pPr marL="365760" indent="-256032" algn="ctr">
              <a:buNone/>
              <a:defRPr/>
            </a:pPr>
            <a:endParaRPr lang="tr-TR" sz="1600" b="1" dirty="0"/>
          </a:p>
          <a:p>
            <a:pPr marL="365760" indent="-256032" algn="ctr">
              <a:buNone/>
              <a:defRPr/>
            </a:pPr>
            <a:endParaRPr lang="tr-TR" sz="1600" b="1" dirty="0"/>
          </a:p>
          <a:p>
            <a:pPr marL="365760" indent="-256032" algn="ctr">
              <a:buNone/>
              <a:defRPr/>
            </a:pPr>
            <a:endParaRPr lang="tr-TR" sz="1600" b="1" dirty="0"/>
          </a:p>
          <a:p>
            <a:pPr marL="365760" indent="-256032" algn="ctr">
              <a:buNone/>
              <a:defRPr/>
            </a:pPr>
            <a:endParaRPr lang="tr-TR" sz="1600" b="1" dirty="0"/>
          </a:p>
          <a:p>
            <a:pPr marL="365760" indent="-256032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tr-TR" sz="1700" dirty="0" smtClean="0"/>
              <a:t>MAYIS, 2016</a:t>
            </a:r>
            <a:endParaRPr lang="tr-TR" sz="1700" dirty="0"/>
          </a:p>
          <a:p>
            <a:pPr marL="365760" indent="-256032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tr-TR" sz="1700" dirty="0"/>
              <a:t>Kırklareli</a:t>
            </a:r>
          </a:p>
          <a:p>
            <a:pPr marL="365760" indent="-256032" algn="ctr">
              <a:buNone/>
              <a:defRPr/>
            </a:pPr>
            <a:r>
              <a:rPr lang="tr-TR" sz="2400" b="1" dirty="0"/>
              <a:t>	</a:t>
            </a:r>
          </a:p>
          <a:p>
            <a:pPr marL="365760" indent="-256032" algn="ctr">
              <a:buNone/>
              <a:defRPr/>
            </a:pPr>
            <a:endParaRPr lang="tr-TR" sz="2400" b="1" dirty="0">
              <a:solidFill>
                <a:schemeClr val="tx2"/>
              </a:solidFill>
            </a:endParaRPr>
          </a:p>
        </p:txBody>
      </p:sp>
      <p:pic>
        <p:nvPicPr>
          <p:cNvPr id="11267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860" y="12701"/>
            <a:ext cx="5184775" cy="1084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268" name="Rectangle 3"/>
          <p:cNvSpPr txBox="1">
            <a:spLocks noChangeArrowheads="1"/>
          </p:cNvSpPr>
          <p:nvPr/>
        </p:nvSpPr>
        <p:spPr bwMode="auto">
          <a:xfrm>
            <a:off x="-123103" y="6384059"/>
            <a:ext cx="12315103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65125" indent="-255588"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ctr" eaLnBrk="1" hangingPunct="1">
              <a:buFont typeface="Wingdings" panose="05000000000000000000" pitchFamily="2" charset="2"/>
              <a:buNone/>
            </a:pPr>
            <a:r>
              <a:rPr lang="tr-TR" altLang="tr-TR" sz="1200" dirty="0" smtClean="0"/>
              <a:t>Kırklareli Üniversitesi Bologna Eşgüdüm Koordinatörlüğü</a:t>
            </a:r>
            <a:endParaRPr lang="tr-TR" altLang="tr-TR" sz="1200" dirty="0"/>
          </a:p>
        </p:txBody>
      </p:sp>
      <p:pic>
        <p:nvPicPr>
          <p:cNvPr id="11269" name="Picture 9" descr="bologna%2520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69662" y="12701"/>
            <a:ext cx="922338" cy="12183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63068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285009" y="463190"/>
            <a:ext cx="9751483" cy="1143000"/>
          </a:xfrm>
        </p:spPr>
        <p:txBody>
          <a:bodyPr/>
          <a:lstStyle/>
          <a:p>
            <a:pPr algn="ctr"/>
            <a:r>
              <a:rPr lang="tr-TR" dirty="0" smtClean="0"/>
              <a:t>BOLOGNA BİLGİ PAKETİ</a:t>
            </a:r>
            <a:endParaRPr lang="tr-TR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1826684" y="1827213"/>
            <a:ext cx="8668134" cy="41148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tr-TR" sz="3400" dirty="0" smtClean="0"/>
              <a:t>Dersin öğrenme çıktıları nasıl yazılmalıdır? </a:t>
            </a:r>
          </a:p>
          <a:p>
            <a:pPr marL="342900" lvl="1" indent="-342900">
              <a:spcBef>
                <a:spcPts val="1200"/>
              </a:spcBef>
              <a:spcAft>
                <a:spcPts val="200"/>
              </a:spcAft>
              <a:buSzPct val="100000"/>
              <a:buFont typeface="Wingdings" panose="05000000000000000000" pitchFamily="2" charset="2"/>
              <a:buChar char="ü"/>
            </a:pPr>
            <a:r>
              <a:rPr lang="tr-TR" sz="2100" dirty="0"/>
              <a:t>Öğrenme çıktılarını </a:t>
            </a:r>
            <a:r>
              <a:rPr lang="tr-TR" sz="2100" dirty="0" smtClean="0"/>
              <a:t>yazarken </a:t>
            </a:r>
            <a:r>
              <a:rPr lang="tr-TR" sz="2100" dirty="0"/>
              <a:t>-özellikle üniversitemizde birlikteliği sağlamak amacıyla- aşağıdaki kurallara uymanız beklenmektedir. </a:t>
            </a:r>
            <a:endParaRPr lang="tr-TR" sz="2100" dirty="0" smtClean="0"/>
          </a:p>
          <a:p>
            <a:pPr marL="651510" lvl="3" indent="-28575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</a:pPr>
            <a:r>
              <a:rPr lang="tr-TR" sz="1900" dirty="0" smtClean="0"/>
              <a:t>“</a:t>
            </a:r>
            <a:r>
              <a:rPr lang="tr-TR" sz="1900" dirty="0"/>
              <a:t>Öğrencim, dersin sonunda hangi bilgi, beceri ya da tutumlara sahip olmalıdır</a:t>
            </a:r>
            <a:r>
              <a:rPr lang="tr-TR" sz="1900" dirty="0" smtClean="0"/>
              <a:t>?”</a:t>
            </a:r>
          </a:p>
          <a:p>
            <a:pPr marL="651510" lvl="3" indent="-28575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</a:pPr>
            <a:r>
              <a:rPr lang="tr-TR" sz="1900" dirty="0" smtClean="0"/>
              <a:t>Öğrenme </a:t>
            </a:r>
            <a:r>
              <a:rPr lang="tr-TR" sz="1900" dirty="0"/>
              <a:t>çıktılarının sonuna “bilgisi, becerisi, gücü, yeteneği, oluş, farkındalık, hoşgörürlük” gibi sözcüklerden biri getirilmeli ya da öğrenme çıktısı “…-</a:t>
            </a:r>
            <a:r>
              <a:rPr lang="tr-TR" sz="1900" dirty="0" err="1"/>
              <a:t>ebilme</a:t>
            </a:r>
            <a:r>
              <a:rPr lang="tr-TR" sz="1900" dirty="0" smtClean="0"/>
              <a:t>” ifadesi </a:t>
            </a:r>
            <a:r>
              <a:rPr lang="tr-TR" sz="1900" dirty="0"/>
              <a:t>ile sonlandırılmalıdır. </a:t>
            </a:r>
          </a:p>
          <a:p>
            <a:pPr marL="651510" lvl="3" indent="-28575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</a:pPr>
            <a:r>
              <a:rPr lang="tr-TR" sz="1900" dirty="0" smtClean="0"/>
              <a:t>Öğrenme çıktılarını yazarken açık-seçik olmasına, yanlış anlaşılmalara neden olmamak için dil ve anlatıma dikkat edilmelidir. 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-123103" y="6384059"/>
            <a:ext cx="12315103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65125" indent="-255588"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ctr" eaLnBrk="1" hangingPunct="1">
              <a:buFont typeface="Wingdings" panose="05000000000000000000" pitchFamily="2" charset="2"/>
              <a:buNone/>
            </a:pPr>
            <a:r>
              <a:rPr lang="tr-TR" altLang="tr-TR" sz="1200" dirty="0" smtClean="0"/>
              <a:t>Kırklareli Üniversitesi Bologna Eşgüdüm Koordinatörlüğü</a:t>
            </a:r>
            <a:endParaRPr lang="tr-TR" altLang="tr-TR" sz="1200" dirty="0"/>
          </a:p>
        </p:txBody>
      </p:sp>
    </p:spTree>
    <p:extLst>
      <p:ext uri="{BB962C8B-B14F-4D97-AF65-F5344CB8AC3E}">
        <p14:creationId xmlns:p14="http://schemas.microsoft.com/office/powerpoint/2010/main" val="4084857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402141" y="377825"/>
            <a:ext cx="9751483" cy="1143000"/>
          </a:xfrm>
        </p:spPr>
        <p:txBody>
          <a:bodyPr/>
          <a:lstStyle/>
          <a:p>
            <a:pPr algn="ctr"/>
            <a:r>
              <a:rPr lang="tr-TR" dirty="0" smtClean="0"/>
              <a:t>BOLOGNA BİLGİ PAKETİ</a:t>
            </a:r>
            <a:endParaRPr lang="tr-TR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1826684" y="1827213"/>
            <a:ext cx="8668134" cy="4114800"/>
          </a:xfrm>
        </p:spPr>
        <p:txBody>
          <a:bodyPr>
            <a:normAutofit fontScale="62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tr-TR" sz="4000" dirty="0" smtClean="0"/>
              <a:t>Dersin öğrenme çıktıları nasıl yazılmalıdır? </a:t>
            </a:r>
          </a:p>
          <a:p>
            <a:pPr marL="457200" lvl="3" indent="-457200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tr-TR" sz="3300" dirty="0"/>
              <a:t>Gözlenebilir ve ölçülebilir fiiller </a:t>
            </a:r>
            <a:r>
              <a:rPr lang="tr-TR" sz="3300" dirty="0" smtClean="0"/>
              <a:t>belirleyiniz</a:t>
            </a:r>
          </a:p>
          <a:p>
            <a:pPr marL="350192" lvl="5" indent="0">
              <a:spcBef>
                <a:spcPts val="1200"/>
              </a:spcBef>
              <a:spcAft>
                <a:spcPts val="200"/>
              </a:spcAft>
              <a:buSzPct val="100000"/>
              <a:buNone/>
            </a:pPr>
            <a:r>
              <a:rPr lang="tr-TR" sz="3300" dirty="0" smtClean="0"/>
              <a:t>- anlama </a:t>
            </a:r>
            <a:r>
              <a:rPr lang="tr-TR" sz="3300" dirty="0"/>
              <a:t>yeteneği, bilebilme, öğrenebilme gibi belirsiz ifadelerden kaçınınız. </a:t>
            </a:r>
            <a:endParaRPr lang="tr-TR" sz="3300" dirty="0" smtClean="0"/>
          </a:p>
          <a:p>
            <a:pPr marL="350192" lvl="5" indent="0">
              <a:spcBef>
                <a:spcPts val="1200"/>
              </a:spcBef>
              <a:spcAft>
                <a:spcPts val="200"/>
              </a:spcAft>
              <a:buSzPct val="100000"/>
              <a:buNone/>
            </a:pPr>
            <a:r>
              <a:rPr lang="tr-TR" sz="3300" dirty="0" smtClean="0"/>
              <a:t>- …</a:t>
            </a:r>
            <a:r>
              <a:rPr lang="tr-TR" sz="3300" dirty="0"/>
              <a:t>çizebilme, …gösterebilme, …problem çözebilme, …açıklayabilme, …örnek verebilme, …hatırlayabilme, …tasarlayabilme, …uygulayabilme, …eleştirebilme, …karşılaştırabilme, …çalıştırabilme, listeleyebilme, …kullanabilme” gibi ifadeler kullanmaya çalışınız. </a:t>
            </a:r>
            <a:endParaRPr lang="tr-TR" sz="33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tr-TR" sz="3300" dirty="0" smtClean="0"/>
              <a:t>     Fiilleri öğrencilerin </a:t>
            </a:r>
            <a:r>
              <a:rPr lang="tr-TR" sz="3300" dirty="0"/>
              <a:t>gereksinimleri ve bireysel farklılıkları dikkate alınarak farklı düzeylerde, </a:t>
            </a:r>
            <a:r>
              <a:rPr lang="tr-TR" sz="3300" dirty="0" smtClean="0"/>
              <a:t>basitten </a:t>
            </a:r>
            <a:r>
              <a:rPr lang="tr-TR" sz="3300" dirty="0"/>
              <a:t>karmaşığa, kolaydan zora şeklinde </a:t>
            </a:r>
            <a:r>
              <a:rPr lang="tr-TR" sz="3300" dirty="0" smtClean="0"/>
              <a:t>listeleyiniz</a:t>
            </a:r>
            <a:r>
              <a:rPr lang="tr-TR" sz="3300" dirty="0"/>
              <a:t>. </a:t>
            </a:r>
            <a:endParaRPr lang="tr-TR" sz="33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tr-TR" sz="3300" dirty="0" smtClean="0"/>
              <a:t>     Seçtiğiniz </a:t>
            </a:r>
            <a:r>
              <a:rPr lang="tr-TR" sz="3300" dirty="0"/>
              <a:t>bir fiil ile dersin </a:t>
            </a:r>
            <a:r>
              <a:rPr lang="tr-TR" sz="3300" dirty="0" smtClean="0"/>
              <a:t>bir </a:t>
            </a:r>
            <a:r>
              <a:rPr lang="tr-TR" sz="3300" dirty="0"/>
              <a:t>konusunu ilişkilendirerek öğrencinin ders sonunda kazanması gereken niteliğini tanımlayınız. </a:t>
            </a:r>
            <a:endParaRPr lang="tr-TR" sz="3300" dirty="0" smtClean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-123103" y="6384059"/>
            <a:ext cx="12315103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65125" indent="-255588"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ctr" eaLnBrk="1" hangingPunct="1">
              <a:buFont typeface="Wingdings" panose="05000000000000000000" pitchFamily="2" charset="2"/>
              <a:buNone/>
            </a:pPr>
            <a:r>
              <a:rPr lang="tr-TR" altLang="tr-TR" sz="1200" dirty="0" smtClean="0"/>
              <a:t>Kırklareli Üniversitesi Bologna Eşgüdüm Koordinatörlüğü</a:t>
            </a:r>
            <a:endParaRPr lang="tr-TR" altLang="tr-TR" sz="1200" dirty="0"/>
          </a:p>
        </p:txBody>
      </p:sp>
    </p:spTree>
    <p:extLst>
      <p:ext uri="{BB962C8B-B14F-4D97-AF65-F5344CB8AC3E}">
        <p14:creationId xmlns:p14="http://schemas.microsoft.com/office/powerpoint/2010/main" val="1437241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285009" y="366939"/>
            <a:ext cx="9751483" cy="1143000"/>
          </a:xfrm>
        </p:spPr>
        <p:txBody>
          <a:bodyPr/>
          <a:lstStyle/>
          <a:p>
            <a:pPr algn="ctr"/>
            <a:r>
              <a:rPr lang="tr-TR" dirty="0" smtClean="0"/>
              <a:t>BOLOGNA BİLGİ PAKETİ</a:t>
            </a:r>
            <a:endParaRPr lang="tr-TR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1826684" y="1827213"/>
            <a:ext cx="8668134" cy="41148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tr-TR" sz="3400" dirty="0" smtClean="0"/>
              <a:t>Dersin öğrenme çıktıları nasıl yazılmalıdır? </a:t>
            </a:r>
          </a:p>
          <a:p>
            <a:pPr marL="0" indent="0">
              <a:buNone/>
            </a:pPr>
            <a:r>
              <a:rPr lang="tr-TR" sz="2200" dirty="0" smtClean="0"/>
              <a:t>Örnek: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2200" dirty="0" smtClean="0"/>
              <a:t>Diferansiyel </a:t>
            </a:r>
            <a:r>
              <a:rPr lang="tr-TR" sz="2200" dirty="0"/>
              <a:t>denklemlerin çözümünde kullanılan bazı nümerik metotları uygulama yeteneği </a:t>
            </a:r>
            <a:endParaRPr lang="tr-TR" sz="22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tr-TR" sz="2200" dirty="0" smtClean="0"/>
              <a:t>Diferansiyel </a:t>
            </a:r>
            <a:r>
              <a:rPr lang="tr-TR" sz="2200" dirty="0"/>
              <a:t>denklemlerin çözümünde kullanılan bazı nümerik metotları </a:t>
            </a:r>
            <a:r>
              <a:rPr lang="tr-TR" sz="2200" dirty="0" smtClean="0"/>
              <a:t>uygulayabilme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2200" dirty="0" smtClean="0"/>
              <a:t>Birinci </a:t>
            </a:r>
            <a:r>
              <a:rPr lang="tr-TR" sz="2200" dirty="0"/>
              <a:t>mertebeden diferansiyel denklemleri çözebilme </a:t>
            </a:r>
            <a:endParaRPr lang="tr-TR" sz="2200" dirty="0" smtClean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-123103" y="6384059"/>
            <a:ext cx="12315103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65125" indent="-255588"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ctr" eaLnBrk="1" hangingPunct="1">
              <a:buFont typeface="Wingdings" panose="05000000000000000000" pitchFamily="2" charset="2"/>
              <a:buNone/>
            </a:pPr>
            <a:r>
              <a:rPr lang="tr-TR" altLang="tr-TR" sz="1200" dirty="0" smtClean="0"/>
              <a:t>Kırklareli Üniversitesi Bologna Eşgüdüm Koordinatörlüğü</a:t>
            </a:r>
            <a:endParaRPr lang="tr-TR" altLang="tr-TR" sz="1200" dirty="0"/>
          </a:p>
        </p:txBody>
      </p:sp>
    </p:spTree>
    <p:extLst>
      <p:ext uri="{BB962C8B-B14F-4D97-AF65-F5344CB8AC3E}">
        <p14:creationId xmlns:p14="http://schemas.microsoft.com/office/powerpoint/2010/main" val="2722578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285009" y="463190"/>
            <a:ext cx="9751483" cy="1143000"/>
          </a:xfrm>
        </p:spPr>
        <p:txBody>
          <a:bodyPr/>
          <a:lstStyle/>
          <a:p>
            <a:pPr algn="ctr"/>
            <a:r>
              <a:rPr lang="tr-TR" dirty="0" smtClean="0"/>
              <a:t>BOLOGNA BİLGİ PAKETİ</a:t>
            </a:r>
            <a:endParaRPr lang="tr-TR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1826684" y="1827213"/>
            <a:ext cx="8668134" cy="4114800"/>
          </a:xfrm>
        </p:spPr>
        <p:txBody>
          <a:bodyPr/>
          <a:lstStyle/>
          <a:p>
            <a:r>
              <a:rPr lang="tr-TR" b="1" dirty="0" smtClean="0"/>
              <a:t>Ders içerikleri girilirken dikkat edilmesi gereken noktalar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dirty="0" smtClean="0"/>
              <a:t>Ders içeriğindeki tüm alanlar Türkçe ve İngilizce olarak eksiksiz doldurulmalıdır.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dirty="0"/>
              <a:t>İngilizce </a:t>
            </a:r>
            <a:r>
              <a:rPr lang="tr-TR" dirty="0" smtClean="0"/>
              <a:t>çevirilerde </a:t>
            </a:r>
            <a:r>
              <a:rPr lang="tr-TR" dirty="0"/>
              <a:t>Üniversitemiz İngilizce okutmanlarından destek </a:t>
            </a:r>
            <a:r>
              <a:rPr lang="tr-TR" dirty="0" smtClean="0"/>
              <a:t>alınabilir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dirty="0" smtClean="0"/>
              <a:t>Dersin öğrenme çıktıları 5-8 arasında olmalı ve kurala uygun yazılmalıdır.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dirty="0" smtClean="0"/>
              <a:t>Dersin İngilizce </a:t>
            </a:r>
            <a:r>
              <a:rPr lang="tr-TR" dirty="0"/>
              <a:t>öğrenme çıktıları </a:t>
            </a:r>
            <a:r>
              <a:rPr lang="tr-TR" dirty="0" smtClean="0"/>
              <a:t>«</a:t>
            </a:r>
            <a:r>
              <a:rPr lang="tr-TR" dirty="0" err="1" smtClean="0"/>
              <a:t>Students</a:t>
            </a:r>
            <a:r>
              <a:rPr lang="tr-TR" dirty="0" smtClean="0"/>
              <a:t> </a:t>
            </a:r>
            <a:r>
              <a:rPr lang="tr-TR" dirty="0" err="1"/>
              <a:t>will</a:t>
            </a:r>
            <a:r>
              <a:rPr lang="tr-TR" dirty="0"/>
              <a:t> be </a:t>
            </a:r>
            <a:r>
              <a:rPr lang="tr-TR" dirty="0" err="1"/>
              <a:t>able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…» ya da «</a:t>
            </a:r>
            <a:r>
              <a:rPr lang="tr-TR" dirty="0" err="1"/>
              <a:t>Ability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…» </a:t>
            </a:r>
            <a:r>
              <a:rPr lang="tr-TR" dirty="0" smtClean="0"/>
              <a:t>ile başlayan cümlelerle yazılmalıdır.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dirty="0" smtClean="0"/>
              <a:t>Ders konuları 15 hafta olarak yazılmalıdır (Vize dahil)</a:t>
            </a:r>
          </a:p>
          <a:p>
            <a:endParaRPr lang="tr-TR" b="1" dirty="0" smtClean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-123103" y="6384059"/>
            <a:ext cx="12315103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65125" indent="-255588"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ctr" eaLnBrk="1" hangingPunct="1">
              <a:buFont typeface="Wingdings" panose="05000000000000000000" pitchFamily="2" charset="2"/>
              <a:buNone/>
            </a:pPr>
            <a:r>
              <a:rPr lang="tr-TR" altLang="tr-TR" sz="1200" dirty="0" smtClean="0"/>
              <a:t>Kırklareli Üniversitesi Bologna Eşgüdüm Koordinatörlüğü</a:t>
            </a:r>
            <a:endParaRPr lang="tr-TR" altLang="tr-TR" sz="1200" dirty="0"/>
          </a:p>
        </p:txBody>
      </p:sp>
    </p:spTree>
    <p:extLst>
      <p:ext uri="{BB962C8B-B14F-4D97-AF65-F5344CB8AC3E}">
        <p14:creationId xmlns:p14="http://schemas.microsoft.com/office/powerpoint/2010/main" val="3812612080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285009" y="360435"/>
            <a:ext cx="9751483" cy="1143000"/>
          </a:xfrm>
        </p:spPr>
        <p:txBody>
          <a:bodyPr/>
          <a:lstStyle/>
          <a:p>
            <a:pPr algn="ctr"/>
            <a:r>
              <a:rPr lang="tr-TR" dirty="0" smtClean="0"/>
              <a:t>BOLOGNA BİLGİ PAKETİ</a:t>
            </a:r>
            <a:endParaRPr lang="tr-TR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1826684" y="1827213"/>
            <a:ext cx="8668134" cy="4114800"/>
          </a:xfrm>
        </p:spPr>
        <p:txBody>
          <a:bodyPr/>
          <a:lstStyle/>
          <a:p>
            <a:r>
              <a:rPr lang="tr-TR" b="1" dirty="0" smtClean="0"/>
              <a:t>Ders içerikleri girilirken dikkat edilmesi gereken noktalar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dirty="0" smtClean="0"/>
              <a:t>Dersin AKTS değeri ile AKTS hesaplama içeriğinde görünen değer arasında farklılık bulunmamalı</a:t>
            </a:r>
          </a:p>
          <a:p>
            <a:pPr marL="0" indent="0">
              <a:buNone/>
            </a:pPr>
            <a:endParaRPr lang="tr-TR" dirty="0" smtClean="0"/>
          </a:p>
          <a:p>
            <a:endParaRPr lang="tr-TR" b="1" dirty="0" smtClean="0"/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6684" y="3831503"/>
            <a:ext cx="4572000" cy="1905000"/>
          </a:xfrm>
          <a:prstGeom prst="rect">
            <a:avLst/>
          </a:prstGeom>
        </p:spPr>
      </p:pic>
      <p:pic>
        <p:nvPicPr>
          <p:cNvPr id="7" name="Resim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6684" y="2827338"/>
            <a:ext cx="7353300" cy="1057275"/>
          </a:xfrm>
          <a:prstGeom prst="rect">
            <a:avLst/>
          </a:prstGeom>
        </p:spPr>
      </p:pic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-123103" y="6384059"/>
            <a:ext cx="12315103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65125" indent="-255588"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ctr" eaLnBrk="1" hangingPunct="1">
              <a:buFont typeface="Wingdings" panose="05000000000000000000" pitchFamily="2" charset="2"/>
              <a:buNone/>
            </a:pPr>
            <a:r>
              <a:rPr lang="tr-TR" altLang="tr-TR" sz="1200" dirty="0" smtClean="0"/>
              <a:t>Kırklareli Üniversitesi Bologna Eşgüdüm Koordinatörlüğü</a:t>
            </a:r>
            <a:endParaRPr lang="tr-TR" altLang="tr-TR" sz="1200" dirty="0"/>
          </a:p>
        </p:txBody>
      </p:sp>
    </p:spTree>
    <p:extLst>
      <p:ext uri="{BB962C8B-B14F-4D97-AF65-F5344CB8AC3E}">
        <p14:creationId xmlns:p14="http://schemas.microsoft.com/office/powerpoint/2010/main" val="2895230633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315056" y="463190"/>
            <a:ext cx="9751483" cy="1143000"/>
          </a:xfrm>
        </p:spPr>
        <p:txBody>
          <a:bodyPr/>
          <a:lstStyle/>
          <a:p>
            <a:pPr algn="ctr"/>
            <a:r>
              <a:rPr lang="tr-TR" dirty="0" smtClean="0"/>
              <a:t>BOLOGNA BİLGİ PAKETİ</a:t>
            </a:r>
            <a:endParaRPr lang="tr-TR" dirty="0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1826684" y="1827213"/>
            <a:ext cx="9751483" cy="41148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endParaRPr lang="tr-TR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tr-TR" dirty="0" smtClean="0"/>
              <a:t>Kırklareli Üniversitesi Program-Öğrenme Çıktısı ve AKTS </a:t>
            </a:r>
            <a:r>
              <a:rPr lang="tr-TR" dirty="0"/>
              <a:t>H</a:t>
            </a:r>
            <a:r>
              <a:rPr lang="tr-TR" dirty="0" smtClean="0"/>
              <a:t>azırlama Kılavuzuna aşağıdaki linkten ulaşılabilir: </a:t>
            </a:r>
            <a:endParaRPr lang="tr-TR" dirty="0"/>
          </a:p>
          <a:p>
            <a:r>
              <a:rPr lang="tr-TR" dirty="0">
                <a:hlinkClick r:id="rId2"/>
              </a:rPr>
              <a:t>http://bologna.klu.edu.tr</a:t>
            </a:r>
            <a:r>
              <a:rPr lang="tr-TR" dirty="0" smtClean="0">
                <a:hlinkClick r:id="rId2"/>
              </a:rPr>
              <a:t>/</a:t>
            </a:r>
            <a:r>
              <a:rPr lang="tr-TR" dirty="0" smtClean="0"/>
              <a:t> </a:t>
            </a:r>
            <a:r>
              <a:rPr lang="tr-TR" dirty="0" smtClean="0">
                <a:sym typeface="Wingdings" panose="05000000000000000000" pitchFamily="2" charset="2"/>
              </a:rPr>
              <a:t> Önemli </a:t>
            </a:r>
            <a:r>
              <a:rPr lang="tr-TR" dirty="0" err="1" smtClean="0">
                <a:sym typeface="Wingdings" panose="05000000000000000000" pitchFamily="2" charset="2"/>
              </a:rPr>
              <a:t>Dökümanlar</a:t>
            </a:r>
            <a:r>
              <a:rPr lang="tr-TR" dirty="0" smtClean="0">
                <a:sym typeface="Wingdings" panose="05000000000000000000" pitchFamily="2" charset="2"/>
              </a:rPr>
              <a:t>  Bologna Bilgi </a:t>
            </a:r>
            <a:r>
              <a:rPr lang="tr-TR" dirty="0">
                <a:sym typeface="Wingdings" panose="05000000000000000000" pitchFamily="2" charset="2"/>
              </a:rPr>
              <a:t>P</a:t>
            </a:r>
            <a:r>
              <a:rPr lang="tr-TR" dirty="0" smtClean="0">
                <a:sym typeface="Wingdings" panose="05000000000000000000" pitchFamily="2" charset="2"/>
              </a:rPr>
              <a:t>aketi Hazırlama Kılavuzu</a:t>
            </a:r>
          </a:p>
          <a:p>
            <a:endParaRPr lang="tr-TR" dirty="0" smtClean="0">
              <a:sym typeface="Wingdings" panose="05000000000000000000" pitchFamily="2" charset="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tr-TR" dirty="0"/>
              <a:t>Bologna Bilgi Paketi veri girişlerinin tamamlanması için son gün </a:t>
            </a:r>
            <a:r>
              <a:rPr lang="tr-TR" dirty="0">
                <a:sym typeface="Wingdings" panose="05000000000000000000" pitchFamily="2" charset="2"/>
              </a:rPr>
              <a:t> 30 Haziran </a:t>
            </a:r>
            <a:r>
              <a:rPr lang="tr-TR" dirty="0" smtClean="0">
                <a:sym typeface="Wingdings" panose="05000000000000000000" pitchFamily="2" charset="2"/>
              </a:rPr>
              <a:t>2016</a:t>
            </a:r>
          </a:p>
          <a:p>
            <a:pPr marL="0" indent="0">
              <a:buNone/>
            </a:pPr>
            <a:endParaRPr lang="tr-TR" dirty="0">
              <a:sym typeface="Wingdings" panose="05000000000000000000" pitchFamily="2" charset="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tr-TR" dirty="0">
                <a:sym typeface="Wingdings" panose="05000000000000000000" pitchFamily="2" charset="2"/>
              </a:rPr>
              <a:t>Tüm bölümlerin veri girişleri tamamlandıktan sonra Bologna Eşgüdüm Koordinatörlüğüne üst yazı ile bildirilmesi gerekmektedir.</a:t>
            </a:r>
            <a:endParaRPr lang="tr-TR" dirty="0"/>
          </a:p>
          <a:p>
            <a:endParaRPr lang="tr-TR" dirty="0" smtClean="0">
              <a:sym typeface="Wingdings" panose="05000000000000000000" pitchFamily="2" charset="2"/>
            </a:endParaRPr>
          </a:p>
          <a:p>
            <a:endParaRPr lang="tr-TR" dirty="0">
              <a:sym typeface="Wingdings" panose="05000000000000000000" pitchFamily="2" charset="2"/>
            </a:endParaRPr>
          </a:p>
          <a:p>
            <a:endParaRPr lang="tr-TR" dirty="0" smtClean="0"/>
          </a:p>
          <a:p>
            <a:endParaRPr lang="tr-TR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-123103" y="6384059"/>
            <a:ext cx="12315103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65125" indent="-255588"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ctr" eaLnBrk="1" hangingPunct="1">
              <a:buFont typeface="Wingdings" panose="05000000000000000000" pitchFamily="2" charset="2"/>
              <a:buNone/>
            </a:pPr>
            <a:r>
              <a:rPr lang="tr-TR" altLang="tr-TR" sz="1200" dirty="0" smtClean="0"/>
              <a:t>Kırklareli Üniversitesi Bologna Eşgüdüm Koordinatörlüğü</a:t>
            </a:r>
            <a:endParaRPr lang="tr-TR" altLang="tr-TR" sz="1200" dirty="0"/>
          </a:p>
        </p:txBody>
      </p:sp>
    </p:spTree>
    <p:extLst>
      <p:ext uri="{BB962C8B-B14F-4D97-AF65-F5344CB8AC3E}">
        <p14:creationId xmlns:p14="http://schemas.microsoft.com/office/powerpoint/2010/main" val="2092581763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336827" y="463190"/>
            <a:ext cx="9751483" cy="1143000"/>
          </a:xfrm>
        </p:spPr>
        <p:txBody>
          <a:bodyPr/>
          <a:lstStyle/>
          <a:p>
            <a:pPr algn="ctr"/>
            <a:r>
              <a:rPr lang="tr-TR" dirty="0" smtClean="0"/>
              <a:t>BOLOGNA BİLGİ PAKETİ</a:t>
            </a:r>
            <a:endParaRPr lang="tr-TR" dirty="0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1826684" y="1827213"/>
            <a:ext cx="9751483" cy="41148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endParaRPr lang="tr-TR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tr-TR" dirty="0" smtClean="0"/>
              <a:t> Bologna </a:t>
            </a:r>
            <a:r>
              <a:rPr lang="tr-TR" dirty="0"/>
              <a:t>birim temsilcilerinin program bilgi girişleri için kullanacakları linkler:</a:t>
            </a:r>
          </a:p>
          <a:p>
            <a:r>
              <a:rPr lang="tr-TR" dirty="0"/>
              <a:t>L</a:t>
            </a:r>
            <a:r>
              <a:rPr lang="tr-TR" dirty="0" smtClean="0"/>
              <a:t>isansüstü</a:t>
            </a:r>
            <a:r>
              <a:rPr lang="tr-TR" dirty="0"/>
              <a:t> </a:t>
            </a:r>
            <a:r>
              <a:rPr lang="tr-TR" dirty="0" smtClean="0">
                <a:sym typeface="Wingdings" panose="05000000000000000000" pitchFamily="2" charset="2"/>
              </a:rPr>
              <a:t> </a:t>
            </a:r>
            <a:r>
              <a:rPr lang="tr-TR" dirty="0" smtClean="0">
                <a:hlinkClick r:id="rId2"/>
              </a:rPr>
              <a:t>http</a:t>
            </a:r>
            <a:r>
              <a:rPr lang="tr-TR" dirty="0">
                <a:hlinkClick r:id="rId2"/>
              </a:rPr>
              <a:t>://obs.kirklareli.edu.tr/soibs/</a:t>
            </a:r>
            <a:endParaRPr lang="tr-TR" dirty="0"/>
          </a:p>
          <a:p>
            <a:r>
              <a:rPr lang="tr-TR" dirty="0" smtClean="0"/>
              <a:t>Lisans/</a:t>
            </a:r>
            <a:r>
              <a:rPr lang="tr-TR" dirty="0" err="1"/>
              <a:t>Ö</a:t>
            </a:r>
            <a:r>
              <a:rPr lang="tr-TR" dirty="0" err="1" smtClean="0"/>
              <a:t>nlisans</a:t>
            </a:r>
            <a:r>
              <a:rPr lang="tr-TR" dirty="0"/>
              <a:t> </a:t>
            </a:r>
            <a:r>
              <a:rPr lang="tr-TR" dirty="0" smtClean="0"/>
              <a:t> </a:t>
            </a:r>
            <a:r>
              <a:rPr lang="tr-TR" dirty="0" smtClean="0">
                <a:sym typeface="Wingdings" panose="05000000000000000000" pitchFamily="2" charset="2"/>
              </a:rPr>
              <a:t> </a:t>
            </a:r>
            <a:r>
              <a:rPr lang="tr-TR" dirty="0" smtClean="0">
                <a:hlinkClick r:id="rId3"/>
              </a:rPr>
              <a:t>http</a:t>
            </a:r>
            <a:r>
              <a:rPr lang="tr-TR" dirty="0">
                <a:hlinkClick r:id="rId3"/>
              </a:rPr>
              <a:t>://obs.kirklareli.edu.tr/oibs</a:t>
            </a:r>
            <a:r>
              <a:rPr lang="tr-TR" dirty="0" smtClean="0">
                <a:hlinkClick r:id="rId3"/>
              </a:rPr>
              <a:t>/</a:t>
            </a:r>
            <a:endParaRPr lang="tr-TR" dirty="0" smtClean="0"/>
          </a:p>
          <a:p>
            <a:endParaRPr lang="tr-TR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tr-TR" dirty="0"/>
              <a:t> </a:t>
            </a:r>
            <a:r>
              <a:rPr lang="tr-TR" dirty="0" smtClean="0"/>
              <a:t>Ders içerik bilgilerini dersi veren öğretim üyesinin girmesi gerekmektedir.</a:t>
            </a:r>
            <a:endParaRPr lang="tr-TR" dirty="0"/>
          </a:p>
          <a:p>
            <a:endParaRPr lang="tr-TR" dirty="0" smtClean="0">
              <a:sym typeface="Wingdings" panose="05000000000000000000" pitchFamily="2" charset="2"/>
            </a:endParaRPr>
          </a:p>
          <a:p>
            <a:endParaRPr lang="tr-TR" dirty="0">
              <a:sym typeface="Wingdings" panose="05000000000000000000" pitchFamily="2" charset="2"/>
            </a:endParaRPr>
          </a:p>
          <a:p>
            <a:endParaRPr lang="tr-TR" dirty="0" smtClean="0"/>
          </a:p>
          <a:p>
            <a:endParaRPr lang="tr-TR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-123103" y="6384059"/>
            <a:ext cx="12315103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65125" indent="-255588"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ctr" eaLnBrk="1" hangingPunct="1">
              <a:buFont typeface="Wingdings" panose="05000000000000000000" pitchFamily="2" charset="2"/>
              <a:buNone/>
            </a:pPr>
            <a:r>
              <a:rPr lang="tr-TR" altLang="tr-TR" sz="1200" dirty="0" smtClean="0"/>
              <a:t>Kırklareli Üniversitesi Bologna Eşgüdüm Koordinatörlüğü</a:t>
            </a:r>
            <a:endParaRPr lang="tr-TR" altLang="tr-TR" sz="1200" dirty="0"/>
          </a:p>
        </p:txBody>
      </p:sp>
    </p:spTree>
    <p:extLst>
      <p:ext uri="{BB962C8B-B14F-4D97-AF65-F5344CB8AC3E}">
        <p14:creationId xmlns:p14="http://schemas.microsoft.com/office/powerpoint/2010/main" val="1581377065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1655522" y="1837604"/>
            <a:ext cx="9751483" cy="4114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/>
              <a:t> </a:t>
            </a:r>
          </a:p>
        </p:txBody>
      </p:sp>
      <p:sp>
        <p:nvSpPr>
          <p:cNvPr id="6" name="Dikdörtgen 5"/>
          <p:cNvSpPr/>
          <p:nvPr/>
        </p:nvSpPr>
        <p:spPr>
          <a:xfrm>
            <a:off x="870720" y="2599689"/>
            <a:ext cx="1006879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sz="48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TEŞEKKÜRLER… </a:t>
            </a:r>
            <a:endParaRPr lang="tr-TR" sz="4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-123103" y="6384059"/>
            <a:ext cx="12315103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65125" indent="-255588"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ctr" eaLnBrk="1" hangingPunct="1">
              <a:buFont typeface="Wingdings" panose="05000000000000000000" pitchFamily="2" charset="2"/>
              <a:buNone/>
            </a:pPr>
            <a:r>
              <a:rPr lang="tr-TR" altLang="tr-TR" sz="1200" dirty="0" smtClean="0"/>
              <a:t>Kırklareli Üniversitesi Bologna Eşgüdüm Koordinatörlüğü</a:t>
            </a:r>
            <a:endParaRPr lang="tr-TR" altLang="tr-TR" sz="1200" dirty="0"/>
          </a:p>
        </p:txBody>
      </p:sp>
    </p:spTree>
    <p:extLst>
      <p:ext uri="{BB962C8B-B14F-4D97-AF65-F5344CB8AC3E}">
        <p14:creationId xmlns:p14="http://schemas.microsoft.com/office/powerpoint/2010/main" val="3017999825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335616" y="345168"/>
            <a:ext cx="9751484" cy="1143000"/>
          </a:xfrm>
        </p:spPr>
        <p:txBody>
          <a:bodyPr/>
          <a:lstStyle/>
          <a:p>
            <a:pPr algn="ctr"/>
            <a:r>
              <a:rPr lang="tr-TR" dirty="0" smtClean="0"/>
              <a:t>GÜNDEM</a:t>
            </a:r>
            <a:endParaRPr lang="tr-TR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1826684" y="1837604"/>
            <a:ext cx="9260416" cy="41148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tr-TR" dirty="0" smtClean="0"/>
              <a:t>Program Amacı ve Program Çıktıları </a:t>
            </a:r>
            <a:r>
              <a:rPr lang="tr-TR" dirty="0"/>
              <a:t>N</a:t>
            </a:r>
            <a:r>
              <a:rPr lang="tr-TR" dirty="0" smtClean="0"/>
              <a:t>asıl </a:t>
            </a:r>
            <a:r>
              <a:rPr lang="tr-TR" dirty="0"/>
              <a:t>B</a:t>
            </a:r>
            <a:r>
              <a:rPr lang="tr-TR" dirty="0" smtClean="0"/>
              <a:t>elirlenir?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dirty="0" smtClean="0"/>
              <a:t>Dersin Öğrenme </a:t>
            </a:r>
            <a:r>
              <a:rPr lang="tr-TR" dirty="0"/>
              <a:t>Ç</a:t>
            </a:r>
            <a:r>
              <a:rPr lang="tr-TR" dirty="0" smtClean="0"/>
              <a:t>ıktıları </a:t>
            </a:r>
            <a:r>
              <a:rPr lang="tr-TR" dirty="0"/>
              <a:t>N</a:t>
            </a:r>
            <a:r>
              <a:rPr lang="tr-TR" dirty="0" smtClean="0"/>
              <a:t>asıl </a:t>
            </a:r>
            <a:r>
              <a:rPr lang="tr-TR" dirty="0"/>
              <a:t>Y</a:t>
            </a:r>
            <a:r>
              <a:rPr lang="tr-TR" dirty="0" smtClean="0"/>
              <a:t>azılır?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dirty="0" smtClean="0"/>
              <a:t>Ders İçerikleri Girilirken </a:t>
            </a:r>
            <a:r>
              <a:rPr lang="tr-TR" dirty="0"/>
              <a:t>D</a:t>
            </a:r>
            <a:r>
              <a:rPr lang="tr-TR" dirty="0" smtClean="0"/>
              <a:t>ikkat </a:t>
            </a:r>
            <a:r>
              <a:rPr lang="tr-TR" dirty="0"/>
              <a:t>E</a:t>
            </a:r>
            <a:r>
              <a:rPr lang="tr-TR" dirty="0" smtClean="0"/>
              <a:t>dilecek </a:t>
            </a:r>
            <a:r>
              <a:rPr lang="tr-TR" dirty="0"/>
              <a:t>K</a:t>
            </a:r>
            <a:r>
              <a:rPr lang="tr-TR" dirty="0" smtClean="0"/>
              <a:t>onular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dirty="0" smtClean="0"/>
              <a:t>Bologna Bilgi Paketine Veri </a:t>
            </a:r>
            <a:r>
              <a:rPr lang="tr-TR" dirty="0"/>
              <a:t>G</a:t>
            </a:r>
            <a:r>
              <a:rPr lang="tr-TR" dirty="0" smtClean="0"/>
              <a:t>irişlerinin </a:t>
            </a:r>
            <a:r>
              <a:rPr lang="tr-TR" dirty="0"/>
              <a:t>Y</a:t>
            </a:r>
            <a:r>
              <a:rPr lang="tr-TR" dirty="0" smtClean="0"/>
              <a:t>apılması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dirty="0" smtClean="0"/>
              <a:t>Öneriler ve Sorular</a:t>
            </a:r>
          </a:p>
          <a:p>
            <a:pPr>
              <a:buFont typeface="Wingdings" panose="05000000000000000000" pitchFamily="2" charset="2"/>
              <a:buChar char="Ø"/>
            </a:pPr>
            <a:endParaRPr lang="tr-TR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-123103" y="6384059"/>
            <a:ext cx="12315103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65125" indent="-255588"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ctr" eaLnBrk="1" hangingPunct="1">
              <a:buFont typeface="Wingdings" panose="05000000000000000000" pitchFamily="2" charset="2"/>
              <a:buNone/>
            </a:pPr>
            <a:r>
              <a:rPr lang="tr-TR" altLang="tr-TR" sz="1200" dirty="0" smtClean="0"/>
              <a:t>Kırklareli Üniversitesi Bologna Eşgüdüm Koordinatörlüğü</a:t>
            </a:r>
            <a:endParaRPr lang="tr-TR" altLang="tr-TR" sz="1200" dirty="0"/>
          </a:p>
        </p:txBody>
      </p:sp>
    </p:spTree>
    <p:extLst>
      <p:ext uri="{BB962C8B-B14F-4D97-AF65-F5344CB8AC3E}">
        <p14:creationId xmlns:p14="http://schemas.microsoft.com/office/powerpoint/2010/main" val="1626400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285009" y="356053"/>
            <a:ext cx="9751483" cy="1143000"/>
          </a:xfrm>
        </p:spPr>
        <p:txBody>
          <a:bodyPr/>
          <a:lstStyle/>
          <a:p>
            <a:pPr algn="ctr"/>
            <a:r>
              <a:rPr lang="tr-TR" dirty="0" smtClean="0"/>
              <a:t>BOLOGNA BİLGİ PAKETİ</a:t>
            </a:r>
            <a:endParaRPr lang="tr-TR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1826684" y="1827213"/>
            <a:ext cx="8668134" cy="41148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tr-TR" sz="2400" dirty="0" smtClean="0"/>
              <a:t>Programın Amacı ve Program Çıktıları Nasıl Belirlenir?</a:t>
            </a:r>
          </a:p>
          <a:p>
            <a:pPr marL="0" indent="0">
              <a:buNone/>
            </a:pPr>
            <a:endParaRPr lang="tr-TR" sz="2400" dirty="0" smtClean="0"/>
          </a:p>
          <a:p>
            <a:pPr lvl="1">
              <a:buFont typeface="Wingdings" panose="05000000000000000000" pitchFamily="2" charset="2"/>
              <a:buChar char="ü"/>
            </a:pPr>
            <a:r>
              <a:rPr lang="tr-TR" sz="2000" dirty="0" smtClean="0"/>
              <a:t>Programın </a:t>
            </a:r>
            <a:r>
              <a:rPr lang="tr-TR" sz="2000" dirty="0"/>
              <a:t>eğitim amacı, programın nasıl bir mezun profili istediğini ortaya koyan genel bir ifadedir. </a:t>
            </a:r>
            <a:endParaRPr lang="tr-TR" sz="2000" dirty="0" smtClean="0"/>
          </a:p>
          <a:p>
            <a:pPr marL="201168" lvl="1" indent="0">
              <a:buNone/>
            </a:pPr>
            <a:endParaRPr lang="tr-TR" sz="2000" dirty="0" smtClean="0"/>
          </a:p>
          <a:p>
            <a:pPr lvl="1">
              <a:buFont typeface="Wingdings" panose="05000000000000000000" pitchFamily="2" charset="2"/>
              <a:buChar char="ü"/>
            </a:pPr>
            <a:r>
              <a:rPr lang="tr-TR" sz="2000" dirty="0"/>
              <a:t>Program </a:t>
            </a:r>
            <a:r>
              <a:rPr lang="tr-TR" sz="2000" dirty="0" smtClean="0"/>
              <a:t>çıktıları, </a:t>
            </a:r>
            <a:r>
              <a:rPr lang="tr-TR" sz="2000" dirty="0"/>
              <a:t>mezun olacağı program sonunda öğrencinin hangi niteliklerle/ yeterliliklerle donanmış olacağını tanımlar</a:t>
            </a:r>
            <a:r>
              <a:rPr lang="tr-TR" sz="2000" dirty="0" smtClean="0"/>
              <a:t>.</a:t>
            </a:r>
          </a:p>
          <a:p>
            <a:pPr marL="201168" lvl="1" indent="0">
              <a:buNone/>
            </a:pPr>
            <a:r>
              <a:rPr lang="tr-TR" sz="2000" dirty="0"/>
              <a:t> </a:t>
            </a:r>
            <a:r>
              <a:rPr lang="tr-TR" sz="2000" dirty="0" smtClean="0"/>
              <a:t>   Nasıl </a:t>
            </a:r>
            <a:r>
              <a:rPr lang="tr-TR" sz="2000" dirty="0"/>
              <a:t>bir mühendis, nasıl bir öğretmen, nasıl bir hemşire</a:t>
            </a:r>
            <a:r>
              <a:rPr lang="tr-TR" sz="2000" dirty="0" smtClean="0"/>
              <a:t>…?</a:t>
            </a:r>
          </a:p>
          <a:p>
            <a:pPr marL="0" indent="0">
              <a:buNone/>
            </a:pPr>
            <a:endParaRPr lang="tr-TR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-123103" y="6384059"/>
            <a:ext cx="12315103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65125" indent="-255588"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ctr" eaLnBrk="1" hangingPunct="1">
              <a:buFont typeface="Wingdings" panose="05000000000000000000" pitchFamily="2" charset="2"/>
              <a:buNone/>
            </a:pPr>
            <a:r>
              <a:rPr lang="tr-TR" altLang="tr-TR" sz="1200" dirty="0" smtClean="0"/>
              <a:t>Kırklareli Üniversitesi Bologna Eşgüdüm Koordinatörlüğü</a:t>
            </a:r>
            <a:endParaRPr lang="tr-TR" altLang="tr-TR" sz="1200" dirty="0"/>
          </a:p>
        </p:txBody>
      </p:sp>
    </p:spTree>
    <p:extLst>
      <p:ext uri="{BB962C8B-B14F-4D97-AF65-F5344CB8AC3E}">
        <p14:creationId xmlns:p14="http://schemas.microsoft.com/office/powerpoint/2010/main" val="2390382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285009" y="345168"/>
            <a:ext cx="9751483" cy="1143000"/>
          </a:xfrm>
        </p:spPr>
        <p:txBody>
          <a:bodyPr/>
          <a:lstStyle/>
          <a:p>
            <a:pPr algn="ctr"/>
            <a:r>
              <a:rPr lang="tr-TR" dirty="0" smtClean="0"/>
              <a:t>BOLOGNA BİLGİ PAKETİ</a:t>
            </a:r>
            <a:endParaRPr lang="tr-TR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1826684" y="1827213"/>
            <a:ext cx="8668134" cy="41148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tr-TR" sz="2400" dirty="0" smtClean="0"/>
              <a:t>Programın Amacı ve Program Çıktıları Nasıl Belirlenir?</a:t>
            </a:r>
          </a:p>
          <a:p>
            <a:pPr marL="201168" lvl="1" indent="0">
              <a:buNone/>
            </a:pPr>
            <a:endParaRPr lang="tr-TR" sz="2000" dirty="0" smtClean="0"/>
          </a:p>
          <a:p>
            <a:pPr marL="201168" lvl="1" indent="0">
              <a:buNone/>
            </a:pPr>
            <a:r>
              <a:rPr lang="tr-TR" sz="2000" dirty="0" smtClean="0"/>
              <a:t>- Ekip oluşturularak </a:t>
            </a:r>
            <a:r>
              <a:rPr lang="tr-TR" sz="2000" dirty="0"/>
              <a:t>ihtiyaç </a:t>
            </a:r>
            <a:r>
              <a:rPr lang="tr-TR" sz="2000" dirty="0" smtClean="0"/>
              <a:t>analizinin yapılması </a:t>
            </a:r>
            <a:r>
              <a:rPr lang="tr-TR" sz="2000" dirty="0" smtClean="0">
                <a:sym typeface="Wingdings" panose="05000000000000000000" pitchFamily="2" charset="2"/>
              </a:rPr>
              <a:t></a:t>
            </a:r>
            <a:r>
              <a:rPr lang="tr-TR" sz="2000" dirty="0" smtClean="0"/>
              <a:t> </a:t>
            </a:r>
            <a:r>
              <a:rPr lang="tr-TR" sz="2000" dirty="0"/>
              <a:t>iç ve dış paydaşların gereksinimleri ve </a:t>
            </a:r>
            <a:r>
              <a:rPr lang="tr-TR" sz="2000" dirty="0" smtClean="0"/>
              <a:t>beklentilerinin incelenmesi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tr-TR" sz="1800" dirty="0" smtClean="0"/>
              <a:t>Bireyler </a:t>
            </a:r>
            <a:r>
              <a:rPr lang="tr-TR" sz="1800" dirty="0"/>
              <a:t>(Mezun </a:t>
            </a:r>
            <a:r>
              <a:rPr lang="tr-TR" sz="1800" dirty="0" smtClean="0"/>
              <a:t>ya da öğrenciler) 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tr-TR" sz="1800" dirty="0" smtClean="0"/>
              <a:t>Programı yürütenler </a:t>
            </a:r>
            <a:r>
              <a:rPr lang="tr-TR" sz="1800" dirty="0"/>
              <a:t>(Öğretim Elemanları, Bölüm Personeli, Öğrenci işleri Daire Başkanlığı gibi) </a:t>
            </a:r>
            <a:endParaRPr lang="tr-TR" sz="1800" dirty="0" smtClean="0"/>
          </a:p>
          <a:p>
            <a:pPr lvl="2">
              <a:buFont typeface="Wingdings" panose="05000000000000000000" pitchFamily="2" charset="2"/>
              <a:buChar char="ü"/>
            </a:pPr>
            <a:r>
              <a:rPr lang="tr-TR" sz="1800" dirty="0" smtClean="0"/>
              <a:t>Toplumsal birimler (İşverenlerin</a:t>
            </a:r>
            <a:r>
              <a:rPr lang="tr-TR" sz="1800" dirty="0"/>
              <a:t>, Meslek Odası </a:t>
            </a:r>
            <a:r>
              <a:rPr lang="tr-TR" sz="1800" dirty="0" smtClean="0"/>
              <a:t>Temsilcileri, Sendikalar, Dernekler, </a:t>
            </a:r>
            <a:r>
              <a:rPr lang="tr-TR" sz="1800" dirty="0"/>
              <a:t>Danışma </a:t>
            </a:r>
            <a:r>
              <a:rPr lang="tr-TR" sz="1800" dirty="0" smtClean="0"/>
              <a:t>Kurulları, İş Alanları, </a:t>
            </a:r>
            <a:r>
              <a:rPr lang="tr-TR" sz="1800" dirty="0"/>
              <a:t>ilgili Kamu </a:t>
            </a:r>
            <a:r>
              <a:rPr lang="tr-TR" sz="1800" dirty="0" smtClean="0"/>
              <a:t>Kuruluşları…) 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tr-TR" sz="1800" dirty="0" smtClean="0"/>
              <a:t>Disiplinin/çalışma </a:t>
            </a:r>
            <a:r>
              <a:rPr lang="tr-TR" sz="1800" dirty="0"/>
              <a:t>alanının </a:t>
            </a:r>
            <a:r>
              <a:rPr lang="tr-TR" sz="1800" dirty="0" smtClean="0"/>
              <a:t>yönelimleri 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tr-TR" sz="1800" dirty="0" smtClean="0"/>
              <a:t> </a:t>
            </a:r>
            <a:r>
              <a:rPr lang="tr-TR" sz="1800" dirty="0"/>
              <a:t>Çevresel olanakların </a:t>
            </a:r>
            <a:r>
              <a:rPr lang="tr-TR" sz="1800" dirty="0" smtClean="0"/>
              <a:t>durumu </a:t>
            </a:r>
            <a:endParaRPr lang="tr-TR" sz="1800" dirty="0"/>
          </a:p>
          <a:p>
            <a:pPr marL="0" indent="0">
              <a:buNone/>
            </a:pPr>
            <a:endParaRPr lang="tr-TR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-123103" y="6384059"/>
            <a:ext cx="12315103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65125" indent="-255588"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ctr" eaLnBrk="1" hangingPunct="1">
              <a:buFont typeface="Wingdings" panose="05000000000000000000" pitchFamily="2" charset="2"/>
              <a:buNone/>
            </a:pPr>
            <a:r>
              <a:rPr lang="tr-TR" altLang="tr-TR" sz="1200" dirty="0" smtClean="0"/>
              <a:t>Kırklareli Üniversitesi Bologna Eşgüdüm Koordinatörlüğü</a:t>
            </a:r>
            <a:endParaRPr lang="tr-TR" altLang="tr-TR" sz="1200" dirty="0"/>
          </a:p>
        </p:txBody>
      </p:sp>
    </p:spTree>
    <p:extLst>
      <p:ext uri="{BB962C8B-B14F-4D97-AF65-F5344CB8AC3E}">
        <p14:creationId xmlns:p14="http://schemas.microsoft.com/office/powerpoint/2010/main" val="152301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285009" y="345168"/>
            <a:ext cx="9751483" cy="1143000"/>
          </a:xfrm>
        </p:spPr>
        <p:txBody>
          <a:bodyPr/>
          <a:lstStyle/>
          <a:p>
            <a:pPr algn="ctr"/>
            <a:r>
              <a:rPr lang="tr-TR" dirty="0" smtClean="0"/>
              <a:t>BOLOGNA BİLGİ PAKETİ</a:t>
            </a:r>
            <a:endParaRPr lang="tr-TR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1826684" y="1827213"/>
            <a:ext cx="8668134" cy="41148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tr-TR" sz="2400" dirty="0" smtClean="0"/>
              <a:t>Programın Amacı ve Program Çıktıları Nasıl Belirlenir?</a:t>
            </a:r>
          </a:p>
          <a:p>
            <a:pPr marL="0" indent="0">
              <a:buNone/>
            </a:pPr>
            <a:endParaRPr lang="tr-TR" sz="2400" dirty="0" smtClean="0"/>
          </a:p>
          <a:p>
            <a:pPr lvl="1">
              <a:buFont typeface="Wingdings" panose="05000000000000000000" pitchFamily="2" charset="2"/>
              <a:buChar char="ü"/>
            </a:pPr>
            <a:r>
              <a:rPr lang="tr-TR" sz="2000" dirty="0"/>
              <a:t> </a:t>
            </a:r>
            <a:r>
              <a:rPr lang="tr-TR" dirty="0"/>
              <a:t>Elde </a:t>
            </a:r>
            <a:r>
              <a:rPr lang="tr-TR" dirty="0" smtClean="0"/>
              <a:t>edilen </a:t>
            </a:r>
            <a:r>
              <a:rPr lang="tr-TR" dirty="0"/>
              <a:t>veriler çerçevesinde </a:t>
            </a:r>
            <a:r>
              <a:rPr lang="tr-TR" dirty="0" smtClean="0"/>
              <a:t>programın gereksinimlerinin belirlenmesi </a:t>
            </a:r>
            <a:r>
              <a:rPr lang="tr-TR" dirty="0" smtClean="0">
                <a:sym typeface="Wingdings" panose="05000000000000000000" pitchFamily="2" charset="2"/>
              </a:rPr>
              <a:t> </a:t>
            </a:r>
            <a:r>
              <a:rPr lang="tr-TR" dirty="0" smtClean="0"/>
              <a:t>Programın amacının yazılması</a:t>
            </a:r>
          </a:p>
          <a:p>
            <a:pPr marL="201168" lvl="1" indent="0">
              <a:buNone/>
            </a:pPr>
            <a:r>
              <a:rPr lang="tr-TR" dirty="0" smtClean="0"/>
              <a:t>    </a:t>
            </a:r>
            <a:r>
              <a:rPr lang="tr-TR" dirty="0"/>
              <a:t>Programın </a:t>
            </a:r>
            <a:r>
              <a:rPr lang="tr-TR" dirty="0" smtClean="0"/>
              <a:t>amacı </a:t>
            </a:r>
            <a:r>
              <a:rPr lang="tr-TR" dirty="0"/>
              <a:t>tek bir </a:t>
            </a:r>
            <a:r>
              <a:rPr lang="tr-TR" dirty="0" smtClean="0"/>
              <a:t>cümleyle ifade edilmeli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tr-TR" dirty="0"/>
              <a:t>Örnek: Kırklareli Üniversitesi Matematik Bölümü Programının Amacı </a:t>
            </a:r>
            <a:endParaRPr lang="tr-TR" dirty="0" smtClean="0"/>
          </a:p>
          <a:p>
            <a:pPr marL="384048" lvl="2" indent="0">
              <a:buNone/>
            </a:pPr>
            <a:r>
              <a:rPr lang="tr-TR" sz="1600" dirty="0" smtClean="0"/>
              <a:t>Analiz</a:t>
            </a:r>
            <a:r>
              <a:rPr lang="tr-TR" sz="1600" dirty="0"/>
              <a:t>, cebir, lojik, geometri, topoloji ve uygulamalı matematik dallarında temel matematik bilgileri ile donatılmış bir bölüm olarak, analiz yapabilme gücüne sahip, matematik modelleme yapabilen ve bilgisayar kullanabilen mezunlar vermektir.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-123103" y="6384059"/>
            <a:ext cx="12315103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65125" indent="-255588"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ctr" eaLnBrk="1" hangingPunct="1">
              <a:buFont typeface="Wingdings" panose="05000000000000000000" pitchFamily="2" charset="2"/>
              <a:buNone/>
            </a:pPr>
            <a:r>
              <a:rPr lang="tr-TR" altLang="tr-TR" sz="1200" dirty="0" smtClean="0"/>
              <a:t>Kırklareli Üniversitesi Bologna Eşgüdüm Koordinatörlüğü</a:t>
            </a:r>
            <a:endParaRPr lang="tr-TR" altLang="tr-TR" sz="1200" dirty="0"/>
          </a:p>
        </p:txBody>
      </p:sp>
    </p:spTree>
    <p:extLst>
      <p:ext uri="{BB962C8B-B14F-4D97-AF65-F5344CB8AC3E}">
        <p14:creationId xmlns:p14="http://schemas.microsoft.com/office/powerpoint/2010/main" val="582007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285009" y="377825"/>
            <a:ext cx="9751483" cy="1143000"/>
          </a:xfrm>
        </p:spPr>
        <p:txBody>
          <a:bodyPr/>
          <a:lstStyle/>
          <a:p>
            <a:pPr algn="ctr"/>
            <a:r>
              <a:rPr lang="tr-TR" dirty="0" smtClean="0"/>
              <a:t>BOLOGNA BİLGİ PAKETİ</a:t>
            </a:r>
            <a:endParaRPr lang="tr-TR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1826684" y="1827213"/>
            <a:ext cx="8668134" cy="41148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tr-TR" sz="2400" dirty="0" smtClean="0"/>
              <a:t>Programın Amacı ve Program Çıktıları Nasıl Belirlenir? </a:t>
            </a:r>
          </a:p>
          <a:p>
            <a:pPr marL="0" indent="0">
              <a:buNone/>
            </a:pPr>
            <a:endParaRPr lang="tr-TR" sz="1100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tr-TR" sz="2000" dirty="0" smtClean="0"/>
              <a:t> Programın amacı göz </a:t>
            </a:r>
            <a:r>
              <a:rPr lang="tr-TR" sz="2000" dirty="0"/>
              <a:t>önüne </a:t>
            </a:r>
            <a:r>
              <a:rPr lang="tr-TR" sz="2000" dirty="0" smtClean="0"/>
              <a:t>alınarak «Olası </a:t>
            </a:r>
            <a:r>
              <a:rPr lang="tr-TR" sz="2000" dirty="0"/>
              <a:t>Program </a:t>
            </a:r>
            <a:r>
              <a:rPr lang="tr-TR" sz="2000" dirty="0" err="1" smtClean="0"/>
              <a:t>Çıktıları»nın</a:t>
            </a:r>
            <a:r>
              <a:rPr lang="tr-TR" sz="2000" dirty="0" smtClean="0"/>
              <a:t> oluşturulması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tr-TR" sz="1600" dirty="0" smtClean="0"/>
              <a:t>Olası </a:t>
            </a:r>
            <a:r>
              <a:rPr lang="tr-TR" sz="1600" dirty="0"/>
              <a:t>program çıktıları “Türkiye Yüksek Öğretim Yeterlilikleri Çerçevesi, TYYÇ” </a:t>
            </a:r>
            <a:r>
              <a:rPr lang="tr-TR" sz="1600" dirty="0" smtClean="0"/>
              <a:t>ve </a:t>
            </a:r>
            <a:r>
              <a:rPr lang="tr-TR" sz="1600" dirty="0"/>
              <a:t>ilgili mesleğin gerektirdiği yeterlilikleri (Temel Alan Yeterlilikleri) ne ölçüde </a:t>
            </a:r>
            <a:r>
              <a:rPr lang="tr-TR" sz="1600" dirty="0" smtClean="0"/>
              <a:t>karşılamaktadır? Program </a:t>
            </a:r>
            <a:r>
              <a:rPr lang="tr-TR" sz="1600" dirty="0"/>
              <a:t>çıktıları ilgili mesleğin etik kuralları dikkate alınarak yazılmış mı? </a:t>
            </a:r>
            <a:endParaRPr lang="tr-TR" sz="1600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tr-TR" sz="1600" dirty="0" smtClean="0"/>
              <a:t>Olası </a:t>
            </a:r>
            <a:r>
              <a:rPr lang="tr-TR" sz="1600" dirty="0"/>
              <a:t>program çıktıları Kırklareli Üniversitesinin ve buna bağlı olarak da bağlı bulunduğunuz fakülte ya da yüksekokulun vizyon, misyon ve hedefleriyle tutarlı </a:t>
            </a:r>
            <a:r>
              <a:rPr lang="tr-TR" sz="1600" dirty="0" smtClean="0"/>
              <a:t>mı?</a:t>
            </a:r>
            <a:endParaRPr lang="tr-TR" sz="16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tr-TR" sz="1600" dirty="0" smtClean="0"/>
              <a:t>Öğrenciler </a:t>
            </a:r>
            <a:r>
              <a:rPr lang="tr-TR" sz="1600" dirty="0"/>
              <a:t>olası program çıktılarıyla ortaya konulan yeterliliklere sahip olabilirler </a:t>
            </a:r>
            <a:r>
              <a:rPr lang="tr-TR" sz="1600" dirty="0" smtClean="0"/>
              <a:t>mi?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tr-TR" sz="1600" dirty="0" smtClean="0"/>
              <a:t>Harcanan </a:t>
            </a:r>
            <a:r>
              <a:rPr lang="tr-TR" sz="1600" dirty="0"/>
              <a:t>zaman, emek, para vb. açılardan olası program çıktıları gerçekçi olarak dile getirilmiş mi? </a:t>
            </a:r>
            <a:r>
              <a:rPr lang="tr-TR" sz="1600" dirty="0" smtClean="0"/>
              <a:t>Bu çıktılar </a:t>
            </a:r>
            <a:r>
              <a:rPr lang="tr-TR" sz="1600" dirty="0"/>
              <a:t>istenilen becerileri kazandırma anlamında ekonomik mi?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tr-TR" sz="1600" dirty="0" smtClean="0"/>
              <a:t>Olası </a:t>
            </a:r>
            <a:r>
              <a:rPr lang="tr-TR" sz="1600" dirty="0"/>
              <a:t>program çıktıları toplumsal gerçeklerimize uygun olarak belirlenmiş mi? </a:t>
            </a:r>
          </a:p>
          <a:p>
            <a:pPr marL="0" indent="0">
              <a:buNone/>
            </a:pPr>
            <a:endParaRPr lang="tr-TR" sz="2400" dirty="0" smtClean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-123103" y="6384059"/>
            <a:ext cx="12315103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65125" indent="-255588"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ctr" eaLnBrk="1" hangingPunct="1">
              <a:buFont typeface="Wingdings" panose="05000000000000000000" pitchFamily="2" charset="2"/>
              <a:buNone/>
            </a:pPr>
            <a:r>
              <a:rPr lang="tr-TR" altLang="tr-TR" sz="1200" dirty="0" smtClean="0"/>
              <a:t>Kırklareli Üniversitesi Bologna Eşgüdüm Koordinatörlüğü</a:t>
            </a:r>
            <a:endParaRPr lang="tr-TR" altLang="tr-TR" sz="1200" dirty="0"/>
          </a:p>
        </p:txBody>
      </p:sp>
    </p:spTree>
    <p:extLst>
      <p:ext uri="{BB962C8B-B14F-4D97-AF65-F5344CB8AC3E}">
        <p14:creationId xmlns:p14="http://schemas.microsoft.com/office/powerpoint/2010/main" val="1751680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369484" y="366940"/>
            <a:ext cx="9751483" cy="1143000"/>
          </a:xfrm>
        </p:spPr>
        <p:txBody>
          <a:bodyPr/>
          <a:lstStyle/>
          <a:p>
            <a:pPr algn="ctr"/>
            <a:r>
              <a:rPr lang="tr-TR" dirty="0" smtClean="0"/>
              <a:t>BOLOGNA BİLGİ PAKETİ</a:t>
            </a:r>
            <a:endParaRPr lang="tr-TR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1826684" y="1827213"/>
            <a:ext cx="8668134" cy="4114800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tr-TR" sz="3400" dirty="0" smtClean="0"/>
              <a:t>Programın Amacı ve Program Çıktıları Nasıl Belirlenir? </a:t>
            </a:r>
            <a:endParaRPr lang="tr-TR" sz="3400" dirty="0"/>
          </a:p>
          <a:p>
            <a:pPr marL="0" indent="0">
              <a:buNone/>
            </a:pPr>
            <a:r>
              <a:rPr lang="tr-TR" sz="2600" dirty="0" smtClean="0"/>
              <a:t>Örnek: Kırklareli Üniversitesi Matematik Bölümü Program Çıktıları </a:t>
            </a:r>
          </a:p>
          <a:p>
            <a:pPr marL="0" indent="0">
              <a:buNone/>
            </a:pPr>
            <a:endParaRPr lang="tr-TR" sz="1300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300" dirty="0" smtClean="0"/>
              <a:t>1. Matematik </a:t>
            </a:r>
            <a:r>
              <a:rPr lang="tr-TR" sz="2300" dirty="0"/>
              <a:t>ile ilgili materyalleri kullanarak, ileri düzeydeki bilgi ve becerileri işe koşabilme. </a:t>
            </a:r>
            <a:endParaRPr lang="tr-TR" sz="2300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300" dirty="0" smtClean="0"/>
              <a:t>2</a:t>
            </a:r>
            <a:r>
              <a:rPr lang="tr-TR" sz="2300" dirty="0"/>
              <a:t>. Matematik bilimindeki kavramları, teorileri ve verileri, bilimsel yöntemlerle değerlendirebilme. </a:t>
            </a:r>
            <a:endParaRPr lang="tr-TR" sz="2300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300" dirty="0" smtClean="0"/>
              <a:t>3</a:t>
            </a:r>
            <a:r>
              <a:rPr lang="tr-TR" sz="2300" dirty="0"/>
              <a:t>. Karşılaşılan problemleri analiz edebilme. </a:t>
            </a:r>
            <a:endParaRPr lang="tr-TR" sz="2300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300" dirty="0" smtClean="0"/>
              <a:t>4</a:t>
            </a:r>
            <a:r>
              <a:rPr lang="tr-TR" sz="2300" dirty="0"/>
              <a:t>. Kanıta ve araştırmalara dayalı öneriler geliştirebilme. </a:t>
            </a:r>
            <a:endParaRPr lang="tr-TR" sz="2300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300" dirty="0" smtClean="0"/>
              <a:t>5</a:t>
            </a:r>
            <a:r>
              <a:rPr lang="tr-TR" sz="2300" dirty="0"/>
              <a:t>. Güncel problemlerin matematiksel modellerini ortaya koyarak çözümleme kabiliyeti. </a:t>
            </a:r>
            <a:endParaRPr lang="tr-TR" sz="2300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300" dirty="0" smtClean="0"/>
              <a:t>6</a:t>
            </a:r>
            <a:r>
              <a:rPr lang="tr-TR" sz="2300" dirty="0"/>
              <a:t>. Soyut düşünme yeteneğini geliştirebilme. </a:t>
            </a:r>
            <a:endParaRPr lang="tr-TR" sz="2300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300" dirty="0" smtClean="0"/>
              <a:t>7</a:t>
            </a:r>
            <a:r>
              <a:rPr lang="tr-TR" sz="2300" dirty="0"/>
              <a:t>. Matematik konularında ileri düzey çalışmaları bireysel ve ortaklaşa yürütebilme kabiliyeti. </a:t>
            </a:r>
            <a:endParaRPr lang="tr-TR" sz="2300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300" dirty="0" smtClean="0"/>
              <a:t>8</a:t>
            </a:r>
            <a:r>
              <a:rPr lang="tr-TR" sz="2300" dirty="0"/>
              <a:t>. Matematik bilimindeki uluslar arası bilgileri takip edebilme. </a:t>
            </a:r>
            <a:endParaRPr lang="tr-TR" sz="2300" dirty="0" smtClean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-123103" y="6384059"/>
            <a:ext cx="12315103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65125" indent="-255588"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ctr" eaLnBrk="1" hangingPunct="1">
              <a:buFont typeface="Wingdings" panose="05000000000000000000" pitchFamily="2" charset="2"/>
              <a:buNone/>
            </a:pPr>
            <a:r>
              <a:rPr lang="tr-TR" altLang="tr-TR" sz="1200" dirty="0" smtClean="0"/>
              <a:t>Kırklareli Üniversitesi Bologna Eşgüdüm Koordinatörlüğü</a:t>
            </a:r>
            <a:endParaRPr lang="tr-TR" altLang="tr-TR" sz="1200" dirty="0"/>
          </a:p>
        </p:txBody>
      </p:sp>
    </p:spTree>
    <p:extLst>
      <p:ext uri="{BB962C8B-B14F-4D97-AF65-F5344CB8AC3E}">
        <p14:creationId xmlns:p14="http://schemas.microsoft.com/office/powerpoint/2010/main" val="4178358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423913" y="377825"/>
            <a:ext cx="9751483" cy="1143000"/>
          </a:xfrm>
        </p:spPr>
        <p:txBody>
          <a:bodyPr/>
          <a:lstStyle/>
          <a:p>
            <a:pPr algn="ctr"/>
            <a:r>
              <a:rPr lang="tr-TR" dirty="0" smtClean="0"/>
              <a:t>BOLOGNA BİLGİ PAKETİ</a:t>
            </a:r>
            <a:endParaRPr lang="tr-TR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1826684" y="1827213"/>
            <a:ext cx="8668134" cy="41148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tr-TR" sz="3400" dirty="0" smtClean="0"/>
              <a:t>Dersin öğrenme çıktıları nasıl yazılmalıdır?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tr-TR" sz="2200" dirty="0" smtClean="0"/>
              <a:t>Öğrenme çıktıları: dersin </a:t>
            </a:r>
            <a:r>
              <a:rPr lang="tr-TR" sz="2200" dirty="0"/>
              <a:t>sonunda öğrencilerin sergilemesi gereken </a:t>
            </a:r>
            <a:r>
              <a:rPr lang="tr-TR" sz="2200" dirty="0" smtClean="0"/>
              <a:t>özellikler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tr-TR" sz="2200" dirty="0" smtClean="0"/>
              <a:t>Planlı</a:t>
            </a:r>
            <a:r>
              <a:rPr lang="tr-TR" sz="2200" dirty="0"/>
              <a:t>, düzenli öğrenme-öğretme yaşantıları yoluyla bireylere kazandırılması düşünülen bilgiler, yetenekler, beceriler, tutumlar, ilgiler ve </a:t>
            </a:r>
            <a:r>
              <a:rPr lang="tr-TR" sz="2200" dirty="0" smtClean="0"/>
              <a:t>alışkanlıklar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tr-TR" sz="2200" dirty="0"/>
              <a:t>Öğrenme çıktılarını yazarken </a:t>
            </a:r>
            <a:r>
              <a:rPr lang="tr-TR" sz="2200" dirty="0" smtClean="0"/>
              <a:t>öncelikle </a:t>
            </a:r>
            <a:r>
              <a:rPr lang="tr-TR" sz="2200" dirty="0"/>
              <a:t>kendi program çıktılarınızı inceleyiniz. Program çıktılarıyla uyumlu ancak aynı anlama gelmeyecek biçimde sorumlu olduğunuz dersin amacını belirleyiniz. </a:t>
            </a:r>
            <a:endParaRPr lang="tr-TR" sz="2200" dirty="0" smtClean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-123103" y="6384059"/>
            <a:ext cx="12315103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65125" indent="-255588"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ctr" eaLnBrk="1" hangingPunct="1">
              <a:buFont typeface="Wingdings" panose="05000000000000000000" pitchFamily="2" charset="2"/>
              <a:buNone/>
            </a:pPr>
            <a:r>
              <a:rPr lang="tr-TR" altLang="tr-TR" sz="1200" dirty="0" smtClean="0"/>
              <a:t>Kırklareli Üniversitesi Bologna Eşgüdüm Koordinatörlüğü</a:t>
            </a:r>
            <a:endParaRPr lang="tr-TR" altLang="tr-TR" sz="1200" dirty="0"/>
          </a:p>
        </p:txBody>
      </p:sp>
    </p:spTree>
    <p:extLst>
      <p:ext uri="{BB962C8B-B14F-4D97-AF65-F5344CB8AC3E}">
        <p14:creationId xmlns:p14="http://schemas.microsoft.com/office/powerpoint/2010/main" val="1458095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380370" y="463190"/>
            <a:ext cx="9751483" cy="1143000"/>
          </a:xfrm>
        </p:spPr>
        <p:txBody>
          <a:bodyPr/>
          <a:lstStyle/>
          <a:p>
            <a:pPr algn="ctr"/>
            <a:r>
              <a:rPr lang="tr-TR" dirty="0" smtClean="0"/>
              <a:t>BOLOGNA BİLGİ PAKETİ</a:t>
            </a:r>
            <a:endParaRPr lang="tr-TR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1826684" y="1827213"/>
            <a:ext cx="8668134" cy="41148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tr-TR" sz="3400" dirty="0" smtClean="0"/>
              <a:t>Dersin öğrenme çıktıları nasıl yazılmalıdır? </a:t>
            </a:r>
          </a:p>
          <a:p>
            <a:pPr marL="342900" lvl="1" indent="-342900">
              <a:spcBef>
                <a:spcPts val="1200"/>
              </a:spcBef>
              <a:spcAft>
                <a:spcPts val="200"/>
              </a:spcAft>
              <a:buSzPct val="100000"/>
              <a:buFont typeface="Wingdings" panose="05000000000000000000" pitchFamily="2" charset="2"/>
              <a:buChar char="ü"/>
            </a:pPr>
            <a:r>
              <a:rPr lang="tr-TR" sz="2200" dirty="0" smtClean="0"/>
              <a:t>Örnek: Matematik bölümü Diferansiyel Denklemler-I dersi genel </a:t>
            </a:r>
            <a:r>
              <a:rPr lang="tr-TR" sz="2200" dirty="0"/>
              <a:t>amaç ifadesi </a:t>
            </a:r>
          </a:p>
          <a:p>
            <a:pPr marL="365760" lvl="3" indent="0">
              <a:spcBef>
                <a:spcPts val="1200"/>
              </a:spcBef>
              <a:spcAft>
                <a:spcPts val="200"/>
              </a:spcAft>
              <a:buSzPct val="100000"/>
              <a:buNone/>
            </a:pPr>
            <a:r>
              <a:rPr lang="tr-TR" sz="2000" dirty="0" smtClean="0"/>
              <a:t>Bu </a:t>
            </a:r>
            <a:r>
              <a:rPr lang="tr-TR" sz="2000" dirty="0"/>
              <a:t>dersin amacı, Mühendislikte, Fiziki bilimlerde ve pek çok bilim dalındaki problemleri çözümleyebilmek için gerekli olan matematiksel modellemeler sonrasında ortaya çıkan diferansiyel denklemleri tanıtmak ve çözüm yöntemleri hakkında bilgi sahibi etmektir. </a:t>
            </a:r>
            <a:endParaRPr lang="tr-TR" sz="2000" dirty="0" smtClean="0"/>
          </a:p>
          <a:p>
            <a:pPr marL="525780" lvl="2" indent="-342900">
              <a:spcBef>
                <a:spcPts val="1200"/>
              </a:spcBef>
              <a:spcAft>
                <a:spcPts val="200"/>
              </a:spcAft>
              <a:buSzPct val="100000"/>
              <a:buFont typeface="Wingdings" panose="05000000000000000000" pitchFamily="2" charset="2"/>
              <a:buChar char="ü"/>
            </a:pPr>
            <a:r>
              <a:rPr lang="tr-TR" sz="2200" dirty="0" smtClean="0"/>
              <a:t>Program çıktıları ile dersin amacını ilişkilendirdikten sonra dersinizin amacıyla tutarlı öğrenme çıktılarını yazınız. </a:t>
            </a:r>
          </a:p>
          <a:p>
            <a:pPr marL="0" indent="0">
              <a:buNone/>
            </a:pPr>
            <a:endParaRPr lang="tr-TR" sz="3400" dirty="0" smtClean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-123103" y="6384059"/>
            <a:ext cx="12315103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65125" indent="-255588"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ctr" eaLnBrk="1" hangingPunct="1">
              <a:buFont typeface="Wingdings" panose="05000000000000000000" pitchFamily="2" charset="2"/>
              <a:buNone/>
            </a:pPr>
            <a:r>
              <a:rPr lang="tr-TR" altLang="tr-TR" sz="1200" dirty="0" smtClean="0"/>
              <a:t>Kırklareli Üniversitesi Bologna Eşgüdüm Koordinatörlüğü</a:t>
            </a:r>
            <a:endParaRPr lang="tr-TR" altLang="tr-TR" sz="1200" dirty="0"/>
          </a:p>
        </p:txBody>
      </p:sp>
    </p:spTree>
    <p:extLst>
      <p:ext uri="{BB962C8B-B14F-4D97-AF65-F5344CB8AC3E}">
        <p14:creationId xmlns:p14="http://schemas.microsoft.com/office/powerpoint/2010/main" val="2196597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eçmişe bakış">
  <a:themeElements>
    <a:clrScheme name="Geçmişe bakış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1416</TotalTime>
  <Words>1099</Words>
  <Application>Microsoft Office PowerPoint</Application>
  <PresentationFormat>Geniş ekran</PresentationFormat>
  <Paragraphs>141</Paragraphs>
  <Slides>17</Slides>
  <Notes>2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Lucida Sans Unicode</vt:lpstr>
      <vt:lpstr>Wingdings</vt:lpstr>
      <vt:lpstr>Geçmişe bakış</vt:lpstr>
      <vt:lpstr>PowerPoint Sunusu</vt:lpstr>
      <vt:lpstr>GÜNDEM</vt:lpstr>
      <vt:lpstr>BOLOGNA BİLGİ PAKETİ</vt:lpstr>
      <vt:lpstr>BOLOGNA BİLGİ PAKETİ</vt:lpstr>
      <vt:lpstr>BOLOGNA BİLGİ PAKETİ</vt:lpstr>
      <vt:lpstr>BOLOGNA BİLGİ PAKETİ</vt:lpstr>
      <vt:lpstr>BOLOGNA BİLGİ PAKETİ</vt:lpstr>
      <vt:lpstr>BOLOGNA BİLGİ PAKETİ</vt:lpstr>
      <vt:lpstr>BOLOGNA BİLGİ PAKETİ</vt:lpstr>
      <vt:lpstr>BOLOGNA BİLGİ PAKETİ</vt:lpstr>
      <vt:lpstr>BOLOGNA BİLGİ PAKETİ</vt:lpstr>
      <vt:lpstr>BOLOGNA BİLGİ PAKETİ</vt:lpstr>
      <vt:lpstr>BOLOGNA BİLGİ PAKETİ</vt:lpstr>
      <vt:lpstr>BOLOGNA BİLGİ PAKETİ</vt:lpstr>
      <vt:lpstr>BOLOGNA BİLGİ PAKETİ</vt:lpstr>
      <vt:lpstr>BOLOGNA BİLGİ PAKETİ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deneme</dc:creator>
  <cp:lastModifiedBy>deneme</cp:lastModifiedBy>
  <cp:revision>121</cp:revision>
  <cp:lastPrinted>2016-05-24T09:11:11Z</cp:lastPrinted>
  <dcterms:created xsi:type="dcterms:W3CDTF">2016-01-07T09:31:00Z</dcterms:created>
  <dcterms:modified xsi:type="dcterms:W3CDTF">2016-05-25T12:50:22Z</dcterms:modified>
</cp:coreProperties>
</file>