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C292D-1EF8-4A76-B2E0-0C728FE04A3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4B4A9-7A3C-41F8-B8F8-E6F1B45E969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17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4B4A9-7A3C-41F8-B8F8-E6F1B45E969E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299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07.12.2015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obs.kirklareli.edu.tr/oibs/bologna/index.asp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DERS PLANLARI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OLUŞTURULURKEN DİKKAT EDİLMESİ GEREKEN HUSUSLAR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03648" y="332656"/>
            <a:ext cx="6400800" cy="175260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</a:rPr>
              <a:t>KIRKLARELİ ÜNİVERSİTESİ                 BOLOGNA EŞGÜDÜM KOORDİNATÖRLÜĞÜ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mevlana\Desktop\BOLOGN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058416" cy="144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evlana\Desktop\UNİ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301" y="17239"/>
            <a:ext cx="1325699" cy="132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29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Dikkat Edilecek Hususlar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tr-TR" dirty="0" smtClean="0"/>
                  <a:t>Ders planlarında bir yarıyılda en fazla 7 ders olmalıdır. (Sadece birinci sınıfta bu sayı 8 ‘e çıkabilir.)</a:t>
                </a:r>
              </a:p>
              <a:p>
                <a:endParaRPr lang="tr-TR" dirty="0" smtClean="0"/>
              </a:p>
              <a:p>
                <a:r>
                  <a:rPr lang="tr-TR" dirty="0" smtClean="0"/>
                  <a:t>Yerel kredi hesaplanırken </a:t>
                </a:r>
              </a:p>
              <a:p>
                <a:pPr marL="0" indent="0" algn="ctr">
                  <a:buNone/>
                </a:pPr>
                <a:r>
                  <a:rPr lang="tr-TR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tr-TR" dirty="0"/>
                      <m:t>teorik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ders</m:t>
                    </m:r>
                    <m:r>
                      <m:rPr>
                        <m:nor/>
                      </m:rPr>
                      <a:rPr lang="tr-TR" dirty="0"/>
                      <m:t> </m:t>
                    </m:r>
                    <m:r>
                      <m:rPr>
                        <m:nor/>
                      </m:rPr>
                      <a:rPr lang="tr-TR" dirty="0"/>
                      <m:t>saati</m:t>
                    </m:r>
                  </m:oMath>
                </a14:m>
                <a:r>
                  <a:rPr lang="tr-TR" dirty="0" smtClean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tr-TR" dirty="0"/>
                          <m:t>uygulama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ders</m:t>
                        </m:r>
                        <m:r>
                          <m:rPr>
                            <m:nor/>
                          </m:rPr>
                          <a:rPr lang="tr-TR" dirty="0"/>
                          <m:t> </m:t>
                        </m:r>
                        <m:r>
                          <m:rPr>
                            <m:nor/>
                          </m:rPr>
                          <a:rPr lang="tr-TR" dirty="0"/>
                          <m:t>saati</m:t>
                        </m:r>
                      </m:num>
                      <m:den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tr-TR" dirty="0" smtClean="0"/>
              </a:p>
              <a:p>
                <a:pPr marL="0" indent="0">
                  <a:buNone/>
                </a:pPr>
                <a:r>
                  <a:rPr lang="tr-TR" dirty="0" smtClean="0"/>
                  <a:t> formülü uygulanmalıdır. </a:t>
                </a:r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1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Örneğin 2 saat teorik 2 saat uygulaması olan bir dersin yerel kredisi </a:t>
            </a:r>
            <a:r>
              <a:rPr lang="tr-TR" dirty="0" smtClean="0"/>
              <a:t>2+2/2=3 ‘tür.</a:t>
            </a:r>
          </a:p>
          <a:p>
            <a:endParaRPr lang="tr-TR" dirty="0"/>
          </a:p>
          <a:p>
            <a:r>
              <a:rPr lang="tr-TR" dirty="0" smtClean="0"/>
              <a:t>Yerel krediler 18-21 arasında olmalıdır.</a:t>
            </a:r>
          </a:p>
          <a:p>
            <a:endParaRPr lang="tr-TR" dirty="0"/>
          </a:p>
          <a:p>
            <a:r>
              <a:rPr lang="tr-TR" dirty="0" smtClean="0"/>
              <a:t>Yerel kredilerin değeri AKTS ‘</a:t>
            </a:r>
            <a:r>
              <a:rPr lang="tr-TR" dirty="0" err="1" smtClean="0"/>
              <a:t>lerden</a:t>
            </a:r>
            <a:r>
              <a:rPr lang="tr-TR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küçük</a:t>
            </a:r>
            <a:r>
              <a:rPr lang="tr-TR" dirty="0" smtClean="0"/>
              <a:t> veya eşit olmalıdır.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04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Birinci sınıfta Türk Dili 1-2, Atatürk İlkeleri ve İnkılap Tarihi1-2, İngilizce1-2 derslerine kesinlikle yer verilmelidir. (Ayrıca birinci yarıyılda Temel Bilgi Teknolojisi Kullanımı)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253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BİRİNCİ SINIF DERSLERİNİN KODLARI VE KREDİLERİ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847291"/>
              </p:ext>
            </p:extLst>
          </p:nvPr>
        </p:nvGraphicFramePr>
        <p:xfrm>
          <a:off x="457200" y="1600200"/>
          <a:ext cx="8229599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800200"/>
                <a:gridCol w="720080"/>
                <a:gridCol w="803852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TOPLAM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KREDİ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AKTS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UNV13101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TÜRK DİLİ 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UNV13102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TÜRK DİLİ 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UNV13103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ATATÜRK</a:t>
                      </a:r>
                      <a:r>
                        <a:rPr lang="tr-TR" baseline="0" dirty="0" smtClean="0"/>
                        <a:t> İLK. VE İNK. TARİHİ 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UNV13104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ATATÜRK</a:t>
                      </a:r>
                      <a:r>
                        <a:rPr lang="tr-TR" baseline="0" dirty="0" smtClean="0"/>
                        <a:t> İLK. VE İNK. TARİHİ II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UNV13105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İNGİLİZCE 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UNV13106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İNGİLİZCE II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UNV13107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TEMEL BİLG. TEK. KULLANIMI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Birinci sınıf ders kodları 1, ikinci sınıf ders kodları 2, üçüncü sınıf ders kodları 3 ve dördüncü sınıf ders kodları da 4 ile başlamalıdır. </a:t>
            </a:r>
          </a:p>
          <a:p>
            <a:endParaRPr lang="tr-TR" dirty="0" smtClean="0"/>
          </a:p>
          <a:p>
            <a:r>
              <a:rPr lang="tr-TR" dirty="0" smtClean="0"/>
              <a:t>Güz yarıyılında son rakam tek, bahar yarıyılında da son rakam çift olmalıdır.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876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smtClean="0"/>
              <a:t>Örneğin: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r>
              <a:rPr lang="tr-TR" dirty="0" smtClean="0"/>
              <a:t>MAT14</a:t>
            </a:r>
            <a:r>
              <a:rPr lang="tr-TR" dirty="0" smtClean="0">
                <a:solidFill>
                  <a:srgbClr val="FF0000"/>
                </a:solidFill>
              </a:rPr>
              <a:t>1</a:t>
            </a:r>
            <a:r>
              <a:rPr lang="tr-TR" dirty="0" smtClean="0"/>
              <a:t>0</a:t>
            </a:r>
            <a:r>
              <a:rPr lang="tr-TR" dirty="0" smtClean="0">
                <a:solidFill>
                  <a:srgbClr val="00B0F0"/>
                </a:solidFill>
              </a:rPr>
              <a:t>1</a:t>
            </a:r>
            <a:r>
              <a:rPr lang="tr-TR" dirty="0" smtClean="0"/>
              <a:t> kodlu ders </a:t>
            </a:r>
            <a:r>
              <a:rPr lang="tr-TR" dirty="0" smtClean="0">
                <a:solidFill>
                  <a:srgbClr val="FF0000"/>
                </a:solidFill>
              </a:rPr>
              <a:t>birinci</a:t>
            </a:r>
            <a:r>
              <a:rPr lang="tr-TR" dirty="0" smtClean="0"/>
              <a:t> sınıf </a:t>
            </a:r>
            <a:r>
              <a:rPr lang="tr-TR" dirty="0" smtClean="0">
                <a:solidFill>
                  <a:srgbClr val="00B0F0"/>
                </a:solidFill>
              </a:rPr>
              <a:t>güz</a:t>
            </a:r>
            <a:r>
              <a:rPr lang="tr-TR" dirty="0" smtClean="0"/>
              <a:t> dönemi,</a:t>
            </a:r>
          </a:p>
          <a:p>
            <a:pPr marL="0" indent="0">
              <a:buNone/>
            </a:pPr>
            <a:r>
              <a:rPr lang="tr-TR" dirty="0" smtClean="0"/>
              <a:t>IKT14</a:t>
            </a:r>
            <a:r>
              <a:rPr lang="tr-TR" dirty="0" smtClean="0">
                <a:solidFill>
                  <a:srgbClr val="FF0000"/>
                </a:solidFill>
              </a:rPr>
              <a:t>3</a:t>
            </a:r>
            <a:r>
              <a:rPr lang="tr-TR" dirty="0" smtClean="0"/>
              <a:t>4</a:t>
            </a:r>
            <a:r>
              <a:rPr lang="tr-TR" dirty="0" smtClean="0">
                <a:solidFill>
                  <a:srgbClr val="00B0F0"/>
                </a:solidFill>
              </a:rPr>
              <a:t>6</a:t>
            </a:r>
            <a:r>
              <a:rPr lang="tr-TR" dirty="0" smtClean="0"/>
              <a:t> kodlu ders </a:t>
            </a:r>
            <a:r>
              <a:rPr lang="tr-TR" dirty="0" smtClean="0">
                <a:solidFill>
                  <a:srgbClr val="FF0000"/>
                </a:solidFill>
              </a:rPr>
              <a:t>üçüncü</a:t>
            </a:r>
            <a:r>
              <a:rPr lang="tr-TR" dirty="0" smtClean="0"/>
              <a:t> sınıf </a:t>
            </a:r>
            <a:r>
              <a:rPr lang="tr-TR" dirty="0" smtClean="0">
                <a:solidFill>
                  <a:srgbClr val="00B0F0"/>
                </a:solidFill>
              </a:rPr>
              <a:t>bahar</a:t>
            </a:r>
            <a:r>
              <a:rPr lang="tr-TR" dirty="0" smtClean="0"/>
              <a:t> dönemi dersidir. </a:t>
            </a:r>
          </a:p>
          <a:p>
            <a:r>
              <a:rPr lang="tr-TR" dirty="0" smtClean="0"/>
              <a:t>Bu kodlamalar göz önünde bulundurularak dersler uygun yarıyıllara yerleştirilmelidir. Sadece UNV13</a:t>
            </a:r>
            <a:r>
              <a:rPr lang="tr-TR" b="1" dirty="0" smtClean="0"/>
              <a:t>0.. </a:t>
            </a:r>
            <a:r>
              <a:rPr lang="tr-TR" dirty="0"/>
              <a:t>ş</a:t>
            </a:r>
            <a:r>
              <a:rPr lang="tr-TR" dirty="0" smtClean="0"/>
              <a:t>eklindeki dersler istenilen yarıyıllara dağıtılabilir. (Girişimcilik, Meslek Etiği,… gibi)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978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Her yarıyılda 30 AKTS olmak üzere bir yılda toplam 60 AKTS sağlanmalıdır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Müfredatlardaki</a:t>
            </a:r>
            <a:r>
              <a:rPr lang="tr-TR" dirty="0" smtClean="0"/>
              <a:t> </a:t>
            </a:r>
            <a:r>
              <a:rPr lang="tr-TR" dirty="0" smtClean="0"/>
              <a:t>derslerin </a:t>
            </a:r>
            <a:r>
              <a:rPr lang="tr-TR" dirty="0" smtClean="0"/>
              <a:t>kodlarını ve kredilerini kontrol etmek için </a:t>
            </a:r>
            <a:r>
              <a:rPr lang="tr-TR" dirty="0" smtClean="0">
                <a:hlinkClick r:id="rId2"/>
              </a:rPr>
              <a:t>http://obs.kirklareli.edu.tr/oibs/bologna/index.aspx</a:t>
            </a:r>
            <a:r>
              <a:rPr lang="tr-TR" dirty="0" smtClean="0"/>
              <a:t> linkinden Bologna Bilgi Sistemine ulaşılabilir.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86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4400" b="1" dirty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endParaRPr lang="tr-TR" sz="4400" b="1" dirty="0" smtClean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r>
              <a:rPr lang="tr-TR" sz="6600" b="1" dirty="0" smtClean="0">
                <a:solidFill>
                  <a:schemeClr val="tx2">
                    <a:lumMod val="75000"/>
                  </a:schemeClr>
                </a:solidFill>
                <a:latin typeface="Bradley Hand ITC" panose="03070402050302030203" pitchFamily="66" charset="0"/>
              </a:rPr>
              <a:t>TESEKKÜRLER</a:t>
            </a:r>
            <a:endParaRPr lang="tr-TR" sz="6600" b="1" dirty="0">
              <a:solidFill>
                <a:schemeClr val="tx2">
                  <a:lumMod val="75000"/>
                </a:schemeClr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0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309</Words>
  <Application>Microsoft Office PowerPoint</Application>
  <PresentationFormat>Ekran Gösterisi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Cambria Math</vt:lpstr>
      <vt:lpstr>Ofis Teması</vt:lpstr>
      <vt:lpstr>DERS PLANLARI OLUŞTURULURKEN DİKKAT EDİLMESİ GEREKEN HUSUSLAR</vt:lpstr>
      <vt:lpstr>Dikkat Edilecek Hususlar</vt:lpstr>
      <vt:lpstr>PowerPoint Sunusu</vt:lpstr>
      <vt:lpstr>PowerPoint Sunusu</vt:lpstr>
      <vt:lpstr>BİRİNCİ SINIF DERSLERİNİN KODLARI VE KREDİLERİ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PLANLARI REVİZYON ÇALIŞMASI</dc:title>
  <dc:creator>Bologna</dc:creator>
  <cp:lastModifiedBy>deneme</cp:lastModifiedBy>
  <cp:revision>16</cp:revision>
  <dcterms:created xsi:type="dcterms:W3CDTF">2014-05-26T07:48:11Z</dcterms:created>
  <dcterms:modified xsi:type="dcterms:W3CDTF">2015-12-07T08:56:32Z</dcterms:modified>
</cp:coreProperties>
</file>