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1"/>
  </p:sldMasterIdLst>
  <p:notesMasterIdLst>
    <p:notesMasterId r:id="rId21"/>
  </p:notesMasterIdLst>
  <p:sldIdLst>
    <p:sldId id="257" r:id="rId2"/>
    <p:sldId id="258" r:id="rId3"/>
    <p:sldId id="259" r:id="rId4"/>
    <p:sldId id="261" r:id="rId5"/>
    <p:sldId id="269" r:id="rId6"/>
    <p:sldId id="260" r:id="rId7"/>
    <p:sldId id="271" r:id="rId8"/>
    <p:sldId id="267" r:id="rId9"/>
    <p:sldId id="275" r:id="rId10"/>
    <p:sldId id="276" r:id="rId11"/>
    <p:sldId id="262" r:id="rId12"/>
    <p:sldId id="278" r:id="rId13"/>
    <p:sldId id="279" r:id="rId14"/>
    <p:sldId id="268" r:id="rId15"/>
    <p:sldId id="281" r:id="rId16"/>
    <p:sldId id="282" r:id="rId17"/>
    <p:sldId id="264" r:id="rId18"/>
    <p:sldId id="270" r:id="rId19"/>
    <p:sldId id="28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501" autoAdjust="0"/>
  </p:normalViewPr>
  <p:slideViewPr>
    <p:cSldViewPr snapToGrid="0">
      <p:cViewPr varScale="1">
        <p:scale>
          <a:sx n="88" d="100"/>
          <a:sy n="88" d="100"/>
        </p:scale>
        <p:origin x="654"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56361-E660-4BA3-A4E0-FBCF203B9784}" type="datetimeFigureOut">
              <a:rPr lang="tr-TR" smtClean="0"/>
              <a:t>21.01.2016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54388-C438-4340-921F-234C8A5E4712}" type="slidenum">
              <a:rPr lang="tr-TR" smtClean="0"/>
              <a:t>‹#›</a:t>
            </a:fld>
            <a:endParaRPr lang="tr-TR"/>
          </a:p>
        </p:txBody>
      </p:sp>
    </p:spTree>
    <p:extLst>
      <p:ext uri="{BB962C8B-B14F-4D97-AF65-F5344CB8AC3E}">
        <p14:creationId xmlns:p14="http://schemas.microsoft.com/office/powerpoint/2010/main" val="294011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B64D5F-AF82-4C55-88D9-C9CD3E60AAB3}" type="slidenum">
              <a:rPr lang="tr-TR" altLang="tr-TR"/>
              <a:pPr>
                <a:spcBef>
                  <a:spcPct val="0"/>
                </a:spcBef>
              </a:pPr>
              <a:t>1</a:t>
            </a:fld>
            <a:endParaRPr lang="tr-TR" altLang="tr-T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8829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5F54388-C438-4340-921F-234C8A5E4712}" type="slidenum">
              <a:rPr lang="tr-TR" smtClean="0"/>
              <a:t>2</a:t>
            </a:fld>
            <a:endParaRPr lang="tr-TR"/>
          </a:p>
        </p:txBody>
      </p:sp>
    </p:spTree>
    <p:extLst>
      <p:ext uri="{BB962C8B-B14F-4D97-AF65-F5344CB8AC3E}">
        <p14:creationId xmlns:p14="http://schemas.microsoft.com/office/powerpoint/2010/main" val="1996526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2DB44C6-4F69-4691-A7B8-ABA86905572C}" type="datetimeFigureOut">
              <a:rPr lang="tr-TR" smtClean="0"/>
              <a:t>21.01.2016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539A8-31E0-46A4-B85C-2F3508C9C90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63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DB44C6-4F69-4691-A7B8-ABA86905572C}" type="datetimeFigureOut">
              <a:rPr lang="tr-TR" smtClean="0"/>
              <a:t>21.01.2016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31028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DB44C6-4F69-4691-A7B8-ABA86905572C}" type="datetimeFigureOut">
              <a:rPr lang="tr-TR" smtClean="0"/>
              <a:t>21.01.2016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35273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826684" y="301625"/>
            <a:ext cx="9751483"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1826684" y="1827213"/>
            <a:ext cx="4773083"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802967" y="1827213"/>
            <a:ext cx="47752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9"/>
          <p:cNvSpPr>
            <a:spLocks noGrp="1"/>
          </p:cNvSpPr>
          <p:nvPr>
            <p:ph type="dt" sz="half" idx="10"/>
          </p:nvPr>
        </p:nvSpPr>
        <p:spPr/>
        <p:txBody>
          <a:bodyPr/>
          <a:lstStyle>
            <a:lvl1pPr>
              <a:defRPr/>
            </a:lvl1pPr>
          </a:lstStyle>
          <a:p>
            <a:pPr>
              <a:defRPr/>
            </a:pPr>
            <a:endParaRPr lang="tr-TR"/>
          </a:p>
        </p:txBody>
      </p:sp>
      <p:sp>
        <p:nvSpPr>
          <p:cNvPr id="6" name="Altbilgi Yer Tutucusu 21"/>
          <p:cNvSpPr>
            <a:spLocks noGrp="1"/>
          </p:cNvSpPr>
          <p:nvPr>
            <p:ph type="ftr" sz="quarter" idx="11"/>
          </p:nvPr>
        </p:nvSpPr>
        <p:spPr/>
        <p:txBody>
          <a:bodyPr/>
          <a:lstStyle>
            <a:lvl1pPr>
              <a:defRPr/>
            </a:lvl1pPr>
          </a:lstStyle>
          <a:p>
            <a:pPr>
              <a:defRPr/>
            </a:pPr>
            <a:endParaRPr lang="tr-TR"/>
          </a:p>
        </p:txBody>
      </p:sp>
      <p:sp>
        <p:nvSpPr>
          <p:cNvPr id="7" name="Slayt Numarası Yer Tutucusu 17"/>
          <p:cNvSpPr>
            <a:spLocks noGrp="1"/>
          </p:cNvSpPr>
          <p:nvPr>
            <p:ph type="sldNum" sz="quarter" idx="12"/>
          </p:nvPr>
        </p:nvSpPr>
        <p:spPr/>
        <p:txBody>
          <a:bodyPr/>
          <a:lstStyle>
            <a:lvl1pPr>
              <a:defRPr/>
            </a:lvl1pPr>
          </a:lstStyle>
          <a:p>
            <a:pPr>
              <a:defRPr/>
            </a:pPr>
            <a:fld id="{16491984-C3AD-4B31-A6E8-06464A867C8B}" type="slidenum">
              <a:rPr lang="tr-TR" altLang="tr-TR"/>
              <a:pPr>
                <a:defRPr/>
              </a:pPr>
              <a:t>‹#›</a:t>
            </a:fld>
            <a:endParaRPr lang="tr-TR" altLang="tr-TR"/>
          </a:p>
        </p:txBody>
      </p:sp>
    </p:spTree>
    <p:extLst>
      <p:ext uri="{BB962C8B-B14F-4D97-AF65-F5344CB8AC3E}">
        <p14:creationId xmlns:p14="http://schemas.microsoft.com/office/powerpoint/2010/main" val="3254400454"/>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DB44C6-4F69-4691-A7B8-ABA86905572C}" type="datetimeFigureOut">
              <a:rPr lang="tr-TR" smtClean="0"/>
              <a:t>21.01.2016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12778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2DB44C6-4F69-4691-A7B8-ABA86905572C}" type="datetimeFigureOut">
              <a:rPr lang="tr-TR" smtClean="0"/>
              <a:t>21.01.2016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539A8-31E0-46A4-B85C-2F3508C9C90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11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DB44C6-4F69-4691-A7B8-ABA86905572C}" type="datetimeFigureOut">
              <a:rPr lang="tr-TR" smtClean="0"/>
              <a:t>21.01.2016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3635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DB44C6-4F69-4691-A7B8-ABA86905572C}" type="datetimeFigureOut">
              <a:rPr lang="tr-TR" smtClean="0"/>
              <a:t>21.01.2016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332873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2DB44C6-4F69-4691-A7B8-ABA86905572C}" type="datetimeFigureOut">
              <a:rPr lang="tr-TR" smtClean="0"/>
              <a:t>21.01.2016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125895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DB44C6-4F69-4691-A7B8-ABA86905572C}" type="datetimeFigureOut">
              <a:rPr lang="tr-TR" smtClean="0"/>
              <a:t>21.01.2016</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2877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DB44C6-4F69-4691-A7B8-ABA86905572C}" type="datetimeFigureOut">
              <a:rPr lang="tr-TR" smtClean="0"/>
              <a:t>21.01.2016</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4539A8-31E0-46A4-B85C-2F3508C9C905}" type="slidenum">
              <a:rPr lang="tr-TR" smtClean="0"/>
              <a:t>‹#›</a:t>
            </a:fld>
            <a:endParaRPr lang="tr-TR"/>
          </a:p>
        </p:txBody>
      </p:sp>
    </p:spTree>
    <p:extLst>
      <p:ext uri="{BB962C8B-B14F-4D97-AF65-F5344CB8AC3E}">
        <p14:creationId xmlns:p14="http://schemas.microsoft.com/office/powerpoint/2010/main" val="356367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DB44C6-4F69-4691-A7B8-ABA86905572C}" type="datetimeFigureOut">
              <a:rPr lang="tr-TR" smtClean="0"/>
              <a:t>21.01.2016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4539A8-31E0-46A4-B85C-2F3508C9C905}" type="slidenum">
              <a:rPr lang="tr-TR" smtClean="0"/>
              <a:t>‹#›</a:t>
            </a:fld>
            <a:endParaRPr lang="tr-TR"/>
          </a:p>
        </p:txBody>
      </p:sp>
    </p:spTree>
    <p:extLst>
      <p:ext uri="{BB962C8B-B14F-4D97-AF65-F5344CB8AC3E}">
        <p14:creationId xmlns:p14="http://schemas.microsoft.com/office/powerpoint/2010/main" val="18137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DB44C6-4F69-4691-A7B8-ABA86905572C}" type="datetimeFigureOut">
              <a:rPr lang="tr-TR" smtClean="0"/>
              <a:t>21.01.2016</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4539A8-31E0-46A4-B85C-2F3508C9C90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96695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 id="2147484159"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hyperlink" Target="http://images.google.com.tr/imgres?imgurl=http://www.cie.ge/data/text/200/bologna%20logo.jpg&amp;imgrefurl=http://www.cie.ge/?l%3D1%26i%3D552&amp;usg=__j1Ah_NVZXF3e0EMUQ9oRiAC7-10=&amp;h=124&amp;w=93&amp;sz=7&amp;hl=tr&amp;start=15&amp;um=1&amp;tbnid=qTlY3Xc4WgLd3M:&amp;tbnh=90&amp;tbnw=68&amp;prev=/images?q%3Dbologna%2Bprocess%2Blogo%26hl%3Dtr%26sa%3DN%26um%3D1"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bologna.klu.edu.tr/"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1"/>
          </p:nvPr>
        </p:nvSpPr>
        <p:spPr>
          <a:xfrm>
            <a:off x="2279651" y="1407247"/>
            <a:ext cx="6873875" cy="5300662"/>
          </a:xfrm>
        </p:spPr>
        <p:txBody>
          <a:bodyPr>
            <a:normAutofit/>
          </a:bodyPr>
          <a:lstStyle/>
          <a:p>
            <a:pPr marL="365760" indent="-256032" algn="ctr">
              <a:buNone/>
              <a:defRPr/>
            </a:pPr>
            <a:endParaRPr lang="tr-TR" sz="2400" b="1" dirty="0"/>
          </a:p>
          <a:p>
            <a:pPr marL="365760" indent="-256032" algn="ctr">
              <a:buNone/>
              <a:defRPr/>
            </a:pPr>
            <a:endParaRPr lang="tr-TR" sz="2400" b="1" dirty="0"/>
          </a:p>
          <a:p>
            <a:pPr marL="365760" indent="-256032" algn="ctr">
              <a:buNone/>
              <a:defRPr/>
            </a:pPr>
            <a:r>
              <a:rPr lang="tr-TR" sz="3100" b="1" dirty="0">
                <a:solidFill>
                  <a:srgbClr val="0070C0"/>
                </a:solidFill>
              </a:rPr>
              <a:t>BOLOGNA </a:t>
            </a:r>
            <a:r>
              <a:rPr lang="tr-TR" sz="3100" b="1" dirty="0" smtClean="0">
                <a:solidFill>
                  <a:srgbClr val="0070C0"/>
                </a:solidFill>
              </a:rPr>
              <a:t>BİRİM KOORDİNATÖRLERİ TOPLANTISI</a:t>
            </a:r>
            <a:endParaRPr lang="tr-TR" sz="3100" b="1" dirty="0">
              <a:solidFill>
                <a:srgbClr val="0070C0"/>
              </a:solidFill>
            </a:endParaRPr>
          </a:p>
          <a:p>
            <a:pPr marL="365760" indent="-256032" algn="ctr">
              <a:buNone/>
              <a:defRPr/>
            </a:pPr>
            <a:endParaRPr lang="tr-TR" sz="3100" b="1" dirty="0">
              <a:solidFill>
                <a:srgbClr val="FF0000"/>
              </a:solidFill>
            </a:endParaRPr>
          </a:p>
          <a:p>
            <a:pPr marL="365760" indent="-256032" algn="ctr">
              <a:buNone/>
              <a:defRPr/>
            </a:pPr>
            <a:endParaRPr lang="tr-TR" sz="1600" b="1" dirty="0"/>
          </a:p>
          <a:p>
            <a:pPr marL="365760" indent="-256032" algn="ctr">
              <a:buNone/>
              <a:defRPr/>
            </a:pPr>
            <a:endParaRPr lang="tr-TR" sz="1600" b="1" dirty="0"/>
          </a:p>
          <a:p>
            <a:pPr marL="365760" indent="-256032" algn="ctr">
              <a:buNone/>
              <a:defRPr/>
            </a:pPr>
            <a:endParaRPr lang="tr-TR" sz="1600" b="1" dirty="0"/>
          </a:p>
          <a:p>
            <a:pPr marL="365760" indent="-256032" algn="ctr">
              <a:buNone/>
              <a:defRPr/>
            </a:pPr>
            <a:endParaRPr lang="tr-TR" sz="1600" b="1" dirty="0"/>
          </a:p>
          <a:p>
            <a:pPr marL="365760" indent="-256032" algn="ctr">
              <a:lnSpc>
                <a:spcPct val="110000"/>
              </a:lnSpc>
              <a:spcBef>
                <a:spcPts val="0"/>
              </a:spcBef>
              <a:spcAft>
                <a:spcPts val="0"/>
              </a:spcAft>
              <a:buNone/>
              <a:defRPr/>
            </a:pPr>
            <a:r>
              <a:rPr lang="tr-TR" sz="1700" dirty="0" smtClean="0"/>
              <a:t>OCAK, 2016</a:t>
            </a:r>
            <a:endParaRPr lang="tr-TR" sz="1700" dirty="0"/>
          </a:p>
          <a:p>
            <a:pPr marL="365760" indent="-256032" algn="ctr">
              <a:lnSpc>
                <a:spcPct val="110000"/>
              </a:lnSpc>
              <a:spcBef>
                <a:spcPts val="0"/>
              </a:spcBef>
              <a:spcAft>
                <a:spcPts val="0"/>
              </a:spcAft>
              <a:buNone/>
              <a:defRPr/>
            </a:pPr>
            <a:r>
              <a:rPr lang="tr-TR" sz="1700" dirty="0"/>
              <a:t>Kırklareli</a:t>
            </a:r>
          </a:p>
          <a:p>
            <a:pPr marL="365760" indent="-256032" algn="ctr">
              <a:buNone/>
              <a:defRPr/>
            </a:pPr>
            <a:r>
              <a:rPr lang="tr-TR" sz="2400" b="1" dirty="0"/>
              <a:t>	</a:t>
            </a:r>
          </a:p>
          <a:p>
            <a:pPr marL="365760" indent="-256032" algn="ctr">
              <a:buNone/>
              <a:defRPr/>
            </a:pPr>
            <a:endParaRPr lang="tr-TR" sz="2400" b="1" dirty="0">
              <a:solidFill>
                <a:schemeClr val="tx2"/>
              </a:solidFill>
            </a:endParaRPr>
          </a:p>
        </p:txBody>
      </p:sp>
      <p:pic>
        <p:nvPicPr>
          <p:cNvPr id="1126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60" y="12701"/>
            <a:ext cx="5184775" cy="108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8"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pic>
        <p:nvPicPr>
          <p:cNvPr id="11269" name="Picture 9" descr="bologna%2520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69662" y="12701"/>
            <a:ext cx="922338" cy="121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30681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TEKLİFLERİ ONAY SÜRECİ</a:t>
            </a:r>
            <a:endParaRPr lang="tr-TR" dirty="0"/>
          </a:p>
        </p:txBody>
      </p:sp>
      <p:sp>
        <p:nvSpPr>
          <p:cNvPr id="4" name="İçerik Yer Tutucusu 3"/>
          <p:cNvSpPr>
            <a:spLocks noGrp="1"/>
          </p:cNvSpPr>
          <p:nvPr>
            <p:ph sz="half" idx="2"/>
          </p:nvPr>
        </p:nvSpPr>
        <p:spPr>
          <a:xfrm>
            <a:off x="1826684" y="1827213"/>
            <a:ext cx="9751483" cy="4114800"/>
          </a:xfrm>
        </p:spPr>
        <p:txBody>
          <a:bodyPr>
            <a:normAutofit/>
          </a:bodyPr>
          <a:lstStyle/>
          <a:p>
            <a:pPr marL="0" indent="0">
              <a:buNone/>
            </a:pPr>
            <a:r>
              <a:rPr lang="tr-TR" dirty="0" smtClean="0"/>
              <a:t> </a:t>
            </a:r>
          </a:p>
        </p:txBody>
      </p:sp>
      <p:sp>
        <p:nvSpPr>
          <p:cNvPr id="6"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pic>
        <p:nvPicPr>
          <p:cNvPr id="7" name="Resim 6"/>
          <p:cNvPicPr>
            <a:picLocks noChangeAspect="1"/>
          </p:cNvPicPr>
          <p:nvPr/>
        </p:nvPicPr>
        <p:blipFill>
          <a:blip r:embed="rId2"/>
          <a:stretch>
            <a:fillRect/>
          </a:stretch>
        </p:blipFill>
        <p:spPr>
          <a:xfrm>
            <a:off x="3048050" y="1751013"/>
            <a:ext cx="5494136" cy="4556846"/>
          </a:xfrm>
          <a:prstGeom prst="rect">
            <a:avLst/>
          </a:prstGeom>
        </p:spPr>
      </p:pic>
    </p:spTree>
    <p:extLst>
      <p:ext uri="{BB962C8B-B14F-4D97-AF65-F5344CB8AC3E}">
        <p14:creationId xmlns:p14="http://schemas.microsoft.com/office/powerpoint/2010/main" val="1715278631"/>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BUNDAN SONRAKİ ADIM NEDİR?</a:t>
            </a:r>
            <a:endParaRPr lang="tr-TR" dirty="0"/>
          </a:p>
        </p:txBody>
      </p:sp>
      <p:sp>
        <p:nvSpPr>
          <p:cNvPr id="4" name="İçerik Yer Tutucusu 3"/>
          <p:cNvSpPr>
            <a:spLocks noGrp="1"/>
          </p:cNvSpPr>
          <p:nvPr>
            <p:ph sz="half" idx="2"/>
          </p:nvPr>
        </p:nvSpPr>
        <p:spPr>
          <a:xfrm>
            <a:off x="1826684" y="1827213"/>
            <a:ext cx="9751483" cy="4114800"/>
          </a:xfrm>
        </p:spPr>
        <p:txBody>
          <a:bodyPr>
            <a:normAutofit/>
          </a:bodyPr>
          <a:lstStyle/>
          <a:p>
            <a:pPr marL="0" indent="0">
              <a:buNone/>
            </a:pPr>
            <a:r>
              <a:rPr lang="tr-TR" dirty="0" smtClean="0"/>
              <a:t> </a:t>
            </a:r>
            <a:r>
              <a:rPr lang="tr-TR" b="1" dirty="0" smtClean="0"/>
              <a:t>Bologna </a:t>
            </a:r>
            <a:r>
              <a:rPr lang="tr-TR" b="1" dirty="0"/>
              <a:t>süreci ile bundan sonraki </a:t>
            </a:r>
            <a:r>
              <a:rPr lang="tr-TR" b="1" dirty="0" smtClean="0"/>
              <a:t>aşama Akreditasyon:</a:t>
            </a:r>
          </a:p>
          <a:p>
            <a:pPr marL="0" indent="0">
              <a:buNone/>
            </a:pPr>
            <a:endParaRPr lang="tr-TR" b="1" dirty="0"/>
          </a:p>
          <a:p>
            <a:pPr>
              <a:lnSpc>
                <a:spcPct val="110000"/>
              </a:lnSpc>
              <a:spcBef>
                <a:spcPts val="0"/>
              </a:spcBef>
              <a:spcAft>
                <a:spcPts val="0"/>
              </a:spcAft>
              <a:buFont typeface="Wingdings" panose="05000000000000000000" pitchFamily="2" charset="2"/>
              <a:buChar char="Ø"/>
            </a:pPr>
            <a:r>
              <a:rPr lang="tr-TR" dirty="0"/>
              <a:t>Eğitim programlarının veya kurumlarının belirli kalite standartlarını karşıladıklarını belirlemek için incelenmesi ve belgelendirilmesi süreci. </a:t>
            </a:r>
          </a:p>
          <a:p>
            <a:pPr marL="0" indent="0">
              <a:lnSpc>
                <a:spcPct val="110000"/>
              </a:lnSpc>
              <a:spcBef>
                <a:spcPts val="0"/>
              </a:spcBef>
              <a:spcAft>
                <a:spcPts val="0"/>
              </a:spcAft>
              <a:buNone/>
            </a:pPr>
            <a:endParaRPr lang="tr-TR" dirty="0"/>
          </a:p>
          <a:p>
            <a:pPr>
              <a:lnSpc>
                <a:spcPct val="110000"/>
              </a:lnSpc>
              <a:spcBef>
                <a:spcPts val="0"/>
              </a:spcBef>
              <a:spcAft>
                <a:spcPts val="0"/>
              </a:spcAft>
              <a:buFont typeface="Wingdings" panose="05000000000000000000" pitchFamily="2" charset="2"/>
              <a:buChar char="Ø"/>
            </a:pPr>
            <a:r>
              <a:rPr lang="tr-TR" dirty="0"/>
              <a:t>Bir defaya mahsus değil, uzun dönemli, periyodik iç ve dış değerlendirmeye dayalı</a:t>
            </a:r>
          </a:p>
          <a:p>
            <a:pPr>
              <a:lnSpc>
                <a:spcPct val="110000"/>
              </a:lnSpc>
              <a:spcBef>
                <a:spcPts val="0"/>
              </a:spcBef>
              <a:spcAft>
                <a:spcPts val="0"/>
              </a:spcAft>
              <a:buFont typeface="Wingdings" panose="05000000000000000000" pitchFamily="2" charset="2"/>
              <a:buChar char="Ø"/>
            </a:pPr>
            <a:endParaRPr lang="tr-TR" dirty="0"/>
          </a:p>
          <a:p>
            <a:pPr>
              <a:lnSpc>
                <a:spcPct val="110000"/>
              </a:lnSpc>
              <a:spcBef>
                <a:spcPts val="0"/>
              </a:spcBef>
              <a:spcAft>
                <a:spcPts val="0"/>
              </a:spcAft>
              <a:buFont typeface="Wingdings" panose="05000000000000000000" pitchFamily="2" charset="2"/>
              <a:buChar char="Ø"/>
            </a:pPr>
            <a:endParaRPr lang="tr-TR" dirty="0"/>
          </a:p>
          <a:p>
            <a:pPr marL="0" indent="0">
              <a:lnSpc>
                <a:spcPct val="110000"/>
              </a:lnSpc>
              <a:spcBef>
                <a:spcPts val="0"/>
              </a:spcBef>
              <a:spcAft>
                <a:spcPts val="0"/>
              </a:spcAft>
              <a:buNone/>
            </a:pPr>
            <a:endParaRPr lang="tr-TR" dirty="0" smtClean="0"/>
          </a:p>
          <a:p>
            <a:pPr>
              <a:buFont typeface="Wingdings" panose="05000000000000000000" pitchFamily="2" charset="2"/>
              <a:buChar char="Ø"/>
            </a:pPr>
            <a:endParaRPr lang="tr-TR" dirty="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1613584662"/>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AKREDİTASYON HAKKINDA…</a:t>
            </a: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dirty="0"/>
              <a:t>Uygulanmaya başlanan Bologna sürecinin işlerliğinin ölçülüp değerlendirilmesi, bu sürece katılan kurumların </a:t>
            </a:r>
            <a:r>
              <a:rPr lang="tr-TR" dirty="0" smtClean="0"/>
              <a:t>akredite </a:t>
            </a:r>
            <a:r>
              <a:rPr lang="tr-TR" dirty="0"/>
              <a:t>olmalarını, diğer bir deyişle uyguladıkları programların kalitelerinin ve geçerliliklerinin tescil edilmelerini gerektirmektedir. </a:t>
            </a:r>
            <a:endParaRPr lang="tr-TR" dirty="0" smtClean="0"/>
          </a:p>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Bu </a:t>
            </a:r>
            <a:r>
              <a:rPr lang="tr-TR" dirty="0"/>
              <a:t>amaçla </a:t>
            </a:r>
            <a:r>
              <a:rPr lang="tr-TR" dirty="0" smtClean="0"/>
              <a:t>akademik birimlerde, </a:t>
            </a:r>
            <a:r>
              <a:rPr lang="tr-TR" dirty="0"/>
              <a:t>Bölüm Akreditasyon </a:t>
            </a:r>
            <a:r>
              <a:rPr lang="tr-TR" dirty="0" smtClean="0"/>
              <a:t>Komisyonları kurulmalı ve </a:t>
            </a:r>
            <a:r>
              <a:rPr lang="tr-TR" dirty="0"/>
              <a:t>bu komisyonlar vâsıtasıyla Bologna süreci kapsamında hazırlanan Akademik Paket içindeki verileri göz önüne alarak, öğrenci anketlerinden ölçme ve değerlendirme süreçlerinin bir parçası olarak elde edilen sonuçlar ve öğretim üyeleri ile bölüm kurullarında yapılan fikir alışverişlerinden ortaya çıkan görüşler doğrultusunda, her programın Program </a:t>
            </a:r>
            <a:r>
              <a:rPr lang="tr-TR" dirty="0" smtClean="0"/>
              <a:t>Çıktıları ve </a:t>
            </a:r>
            <a:r>
              <a:rPr lang="tr-TR" dirty="0"/>
              <a:t>Öğrenim </a:t>
            </a:r>
            <a:r>
              <a:rPr lang="tr-TR" dirty="0" smtClean="0"/>
              <a:t>Amaçları belirlenmelidir. </a:t>
            </a:r>
          </a:p>
          <a:p>
            <a:pPr>
              <a:buFont typeface="Wingdings" panose="05000000000000000000" pitchFamily="2" charset="2"/>
              <a:buChar char="Ø"/>
            </a:pPr>
            <a:endParaRPr lang="tr-TR" dirty="0"/>
          </a:p>
        </p:txBody>
      </p:sp>
      <p:sp>
        <p:nvSpPr>
          <p:cNvPr id="4" name="Dikdörtgen 3"/>
          <p:cNvSpPr/>
          <p:nvPr/>
        </p:nvSpPr>
        <p:spPr>
          <a:xfrm>
            <a:off x="3500835" y="6330434"/>
            <a:ext cx="4421403" cy="276999"/>
          </a:xfrm>
          <a:prstGeom prst="rect">
            <a:avLst/>
          </a:prstGeom>
        </p:spPr>
        <p:txBody>
          <a:bodyPr wrap="none">
            <a:spAutoFit/>
          </a:bodyPr>
          <a:lstStyle/>
          <a:p>
            <a:pPr algn="ctr"/>
            <a:r>
              <a:rPr lang="tr-TR" altLang="tr-TR" sz="1200" dirty="0">
                <a:latin typeface="Lucida Sans Unicode" panose="020B0602030504020204" pitchFamily="34" charset="0"/>
                <a:cs typeface="Lucida Sans Unicode" panose="020B0602030504020204" pitchFamily="34" charset="0"/>
              </a:rPr>
              <a:t>Kırklareli Üniversitesi Bologna Eşgüdüm Koordinatörlüğü</a:t>
            </a:r>
          </a:p>
        </p:txBody>
      </p:sp>
    </p:spTree>
    <p:extLst>
      <p:ext uri="{BB962C8B-B14F-4D97-AF65-F5344CB8AC3E}">
        <p14:creationId xmlns:p14="http://schemas.microsoft.com/office/powerpoint/2010/main" val="4065381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dirty="0"/>
              <a:t>Sonuç olarak elde edilen bu veriler kullanılarak, her program,  </a:t>
            </a:r>
            <a:r>
              <a:rPr lang="tr-TR" dirty="0" err="1"/>
              <a:t>Özdeğerlendirme</a:t>
            </a:r>
            <a:r>
              <a:rPr lang="tr-TR" dirty="0"/>
              <a:t> Raporu hazırlamalıdır</a:t>
            </a:r>
            <a:r>
              <a:rPr lang="tr-TR" dirty="0" smtClean="0"/>
              <a:t>.</a:t>
            </a:r>
          </a:p>
          <a:p>
            <a:pPr marL="0" indent="0">
              <a:buNone/>
            </a:pPr>
            <a:endParaRPr lang="tr-TR" dirty="0"/>
          </a:p>
          <a:p>
            <a:pPr>
              <a:buFont typeface="Wingdings" panose="05000000000000000000" pitchFamily="2" charset="2"/>
              <a:buChar char="Ø"/>
            </a:pPr>
            <a:r>
              <a:rPr lang="tr-TR" dirty="0"/>
              <a:t>Kalite Güvencesi kapsamında, akademik birimlerimizin akreditasyonu için hazırlık çalışmalarına başlanması ve ilk adım olarak program amaç/hedef ve program çıktılarının ölçme değerlendirilmesinin yapılması</a:t>
            </a:r>
          </a:p>
          <a:p>
            <a:endParaRPr lang="tr-TR" dirty="0"/>
          </a:p>
        </p:txBody>
      </p:sp>
      <p:sp>
        <p:nvSpPr>
          <p:cNvPr id="4" name="Başlık 1"/>
          <p:cNvSpPr>
            <a:spLocks noGrp="1"/>
          </p:cNvSpPr>
          <p:nvPr>
            <p:ph type="title"/>
          </p:nvPr>
        </p:nvSpPr>
        <p:spPr>
          <a:xfrm>
            <a:off x="1097280" y="286603"/>
            <a:ext cx="10058400" cy="1450757"/>
          </a:xfrm>
        </p:spPr>
        <p:txBody>
          <a:bodyPr/>
          <a:lstStyle/>
          <a:p>
            <a:r>
              <a:rPr lang="tr-TR" dirty="0"/>
              <a:t>AKREDİTASYON HAKKINDA…</a:t>
            </a:r>
          </a:p>
        </p:txBody>
      </p:sp>
      <p:sp>
        <p:nvSpPr>
          <p:cNvPr id="5" name="Dikdörtgen 4"/>
          <p:cNvSpPr/>
          <p:nvPr/>
        </p:nvSpPr>
        <p:spPr>
          <a:xfrm>
            <a:off x="3500835" y="6330434"/>
            <a:ext cx="4421403" cy="276999"/>
          </a:xfrm>
          <a:prstGeom prst="rect">
            <a:avLst/>
          </a:prstGeom>
        </p:spPr>
        <p:txBody>
          <a:bodyPr wrap="none">
            <a:spAutoFit/>
          </a:bodyPr>
          <a:lstStyle/>
          <a:p>
            <a:pPr algn="ctr"/>
            <a:r>
              <a:rPr lang="tr-TR" altLang="tr-TR" sz="1200" dirty="0">
                <a:latin typeface="Lucida Sans Unicode" panose="020B0602030504020204" pitchFamily="34" charset="0"/>
                <a:cs typeface="Lucida Sans Unicode" panose="020B0602030504020204" pitchFamily="34" charset="0"/>
              </a:rPr>
              <a:t>Kırklareli Üniversitesi Bologna Eşgüdüm Koordinatörlüğü</a:t>
            </a:r>
          </a:p>
        </p:txBody>
      </p:sp>
    </p:spTree>
    <p:extLst>
      <p:ext uri="{BB962C8B-B14F-4D97-AF65-F5344CB8AC3E}">
        <p14:creationId xmlns:p14="http://schemas.microsoft.com/office/powerpoint/2010/main" val="218670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826684" y="1827213"/>
            <a:ext cx="9751483" cy="4114800"/>
          </a:xfrm>
        </p:spPr>
        <p:txBody>
          <a:bodyPr>
            <a:normAutofit fontScale="92500" lnSpcReduction="10000"/>
          </a:bodyPr>
          <a:lstStyle/>
          <a:p>
            <a:pPr>
              <a:lnSpc>
                <a:spcPct val="110000"/>
              </a:lnSpc>
              <a:spcBef>
                <a:spcPts val="0"/>
              </a:spcBef>
              <a:spcAft>
                <a:spcPts val="0"/>
              </a:spcAft>
              <a:buFont typeface="Wingdings" panose="05000000000000000000" pitchFamily="2" charset="2"/>
              <a:buChar char="Ø"/>
            </a:pPr>
            <a:r>
              <a:rPr lang="tr-TR" dirty="0" smtClean="0"/>
              <a:t>Öğrenciler ve tüm paydaşlar eğitim kurumlarının mükemmeliyet standartlarını sağlayıp sağlamadığı konusunda bilgi sahibi olurlar.</a:t>
            </a:r>
          </a:p>
          <a:p>
            <a:pPr>
              <a:lnSpc>
                <a:spcPct val="110000"/>
              </a:lnSpc>
              <a:spcBef>
                <a:spcPts val="0"/>
              </a:spcBef>
              <a:spcAft>
                <a:spcPts val="0"/>
              </a:spcAft>
              <a:buFont typeface="Wingdings" panose="05000000000000000000" pitchFamily="2" charset="2"/>
              <a:buChar char="Ø"/>
            </a:pPr>
            <a:r>
              <a:rPr lang="tr-TR" dirty="0"/>
              <a:t>Özel sektöre kaliteli insan gücü yönünden kolaylık sağlar.</a:t>
            </a:r>
          </a:p>
          <a:p>
            <a:pPr>
              <a:lnSpc>
                <a:spcPct val="110000"/>
              </a:lnSpc>
              <a:spcBef>
                <a:spcPts val="0"/>
              </a:spcBef>
              <a:spcAft>
                <a:spcPts val="0"/>
              </a:spcAft>
              <a:buFont typeface="Wingdings" panose="05000000000000000000" pitchFamily="2" charset="2"/>
              <a:buChar char="Ø"/>
            </a:pPr>
            <a:r>
              <a:rPr lang="tr-TR" dirty="0"/>
              <a:t>Yükseköğretim kurumları arasında kredi transfer işlemlerini kolaylaştırır</a:t>
            </a:r>
            <a:r>
              <a:rPr lang="tr-TR" dirty="0" smtClean="0"/>
              <a:t>.</a:t>
            </a:r>
          </a:p>
          <a:p>
            <a:pPr>
              <a:lnSpc>
                <a:spcPct val="110000"/>
              </a:lnSpc>
              <a:spcBef>
                <a:spcPts val="0"/>
              </a:spcBef>
              <a:spcAft>
                <a:spcPts val="0"/>
              </a:spcAft>
              <a:buFont typeface="Wingdings" panose="05000000000000000000" pitchFamily="2" charset="2"/>
              <a:buChar char="Ø"/>
            </a:pPr>
            <a:r>
              <a:rPr lang="tr-TR" dirty="0" smtClean="0"/>
              <a:t>Kaliteyi güvence altına alır.</a:t>
            </a:r>
          </a:p>
          <a:p>
            <a:pPr>
              <a:lnSpc>
                <a:spcPct val="110000"/>
              </a:lnSpc>
              <a:spcBef>
                <a:spcPts val="0"/>
              </a:spcBef>
              <a:spcAft>
                <a:spcPts val="0"/>
              </a:spcAft>
              <a:buFont typeface="Wingdings" panose="05000000000000000000" pitchFamily="2" charset="2"/>
              <a:buChar char="Ø"/>
            </a:pPr>
            <a:r>
              <a:rPr lang="tr-TR" dirty="0"/>
              <a:t>Devlet fonlarına erişim imkanı sağlar</a:t>
            </a:r>
            <a:r>
              <a:rPr lang="tr-TR" dirty="0" smtClean="0"/>
              <a:t>.</a:t>
            </a:r>
          </a:p>
          <a:p>
            <a:pPr>
              <a:lnSpc>
                <a:spcPct val="110000"/>
              </a:lnSpc>
              <a:spcBef>
                <a:spcPts val="0"/>
              </a:spcBef>
              <a:spcAft>
                <a:spcPts val="0"/>
              </a:spcAft>
              <a:buFont typeface="Wingdings" panose="05000000000000000000" pitchFamily="2" charset="2"/>
              <a:buChar char="Ø"/>
            </a:pPr>
            <a:r>
              <a:rPr lang="tr-TR" dirty="0" smtClean="0"/>
              <a:t>Öğrenci ve öğretim elemanlarının değişim programlarının uygulanmasını kolaylaştırır.</a:t>
            </a:r>
          </a:p>
          <a:p>
            <a:pPr>
              <a:lnSpc>
                <a:spcPct val="110000"/>
              </a:lnSpc>
              <a:spcBef>
                <a:spcPts val="0"/>
              </a:spcBef>
              <a:spcAft>
                <a:spcPts val="0"/>
              </a:spcAft>
              <a:buFont typeface="Wingdings" panose="05000000000000000000" pitchFamily="2" charset="2"/>
              <a:buChar char="Ø"/>
            </a:pPr>
            <a:r>
              <a:rPr lang="tr-TR" dirty="0" smtClean="0"/>
              <a:t>Yüksek öğretim kurumlarının saygın bir kuruluş tarafından akredite edilmesi veli ve öğretmenlerin okula yönelik güvenini arttırır.</a:t>
            </a:r>
          </a:p>
          <a:p>
            <a:pPr>
              <a:lnSpc>
                <a:spcPct val="110000"/>
              </a:lnSpc>
              <a:spcBef>
                <a:spcPts val="0"/>
              </a:spcBef>
              <a:spcAft>
                <a:spcPts val="0"/>
              </a:spcAft>
              <a:buFont typeface="Wingdings" panose="05000000000000000000" pitchFamily="2" charset="2"/>
              <a:buChar char="Ø"/>
            </a:pPr>
            <a:r>
              <a:rPr lang="tr-TR" dirty="0" smtClean="0"/>
              <a:t>Çalışanların sürece katılımı teşvik eder.</a:t>
            </a:r>
          </a:p>
          <a:p>
            <a:pPr>
              <a:lnSpc>
                <a:spcPct val="110000"/>
              </a:lnSpc>
              <a:spcBef>
                <a:spcPts val="0"/>
              </a:spcBef>
              <a:spcAft>
                <a:spcPts val="0"/>
              </a:spcAft>
              <a:buFont typeface="Wingdings" panose="05000000000000000000" pitchFamily="2" charset="2"/>
              <a:buChar char="Ø"/>
            </a:pPr>
            <a:r>
              <a:rPr lang="tr-TR" dirty="0" smtClean="0"/>
              <a:t>Gelecekle ilgili planlama olanağı sağlar.</a:t>
            </a:r>
          </a:p>
          <a:p>
            <a:pPr>
              <a:lnSpc>
                <a:spcPct val="110000"/>
              </a:lnSpc>
              <a:spcBef>
                <a:spcPts val="0"/>
              </a:spcBef>
              <a:spcAft>
                <a:spcPts val="0"/>
              </a:spcAft>
              <a:buFont typeface="Wingdings" panose="05000000000000000000" pitchFamily="2" charset="2"/>
              <a:buChar char="Ø"/>
            </a:pPr>
            <a:r>
              <a:rPr lang="tr-TR" dirty="0" smtClean="0"/>
              <a:t>Ulusal eğitim sistemi ile uluslararası sistem arasında yaşanabilecek uyum sorunlarını ortadan kaldırır.</a:t>
            </a:r>
          </a:p>
          <a:p>
            <a:pPr>
              <a:buFont typeface="Wingdings" panose="05000000000000000000" pitchFamily="2" charset="2"/>
              <a:buChar char="Ø"/>
            </a:pPr>
            <a:endParaRPr lang="tr-TR" dirty="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
        <p:nvSpPr>
          <p:cNvPr id="6" name="Başlık 1"/>
          <p:cNvSpPr>
            <a:spLocks noGrp="1"/>
          </p:cNvSpPr>
          <p:nvPr>
            <p:ph type="title"/>
          </p:nvPr>
        </p:nvSpPr>
        <p:spPr>
          <a:xfrm>
            <a:off x="1097280" y="286603"/>
            <a:ext cx="10058400" cy="1450757"/>
          </a:xfrm>
        </p:spPr>
        <p:txBody>
          <a:bodyPr/>
          <a:lstStyle/>
          <a:p>
            <a:r>
              <a:rPr lang="tr-TR" dirty="0" smtClean="0"/>
              <a:t>AKREDİTASYONUN YARARLARI</a:t>
            </a:r>
            <a:endParaRPr lang="tr-TR" dirty="0"/>
          </a:p>
        </p:txBody>
      </p:sp>
    </p:spTree>
    <p:extLst>
      <p:ext uri="{BB962C8B-B14F-4D97-AF65-F5344CB8AC3E}">
        <p14:creationId xmlns:p14="http://schemas.microsoft.com/office/powerpoint/2010/main" val="2541682379"/>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ÖZETLE AKREDİTASYON NEDENLERİ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Eğitimin </a:t>
            </a:r>
            <a:r>
              <a:rPr lang="tr-TR" dirty="0"/>
              <a:t>standardizasyonu </a:t>
            </a:r>
          </a:p>
          <a:p>
            <a:pPr>
              <a:buFont typeface="Wingdings" panose="05000000000000000000" pitchFamily="2" charset="2"/>
              <a:buChar char="Ø"/>
            </a:pPr>
            <a:r>
              <a:rPr lang="tr-TR" dirty="0" smtClean="0"/>
              <a:t>Eğitim </a:t>
            </a:r>
            <a:r>
              <a:rPr lang="tr-TR" dirty="0"/>
              <a:t>kalitesini arttırma, sürekli iyileştirme </a:t>
            </a:r>
          </a:p>
          <a:p>
            <a:pPr>
              <a:buFont typeface="Wingdings" panose="05000000000000000000" pitchFamily="2" charset="2"/>
              <a:buChar char="Ø"/>
            </a:pPr>
            <a:r>
              <a:rPr lang="tr-TR" dirty="0" smtClean="0"/>
              <a:t>Nitelikli </a:t>
            </a:r>
            <a:r>
              <a:rPr lang="tr-TR" dirty="0"/>
              <a:t>mezunlar yetiştirme </a:t>
            </a:r>
          </a:p>
          <a:p>
            <a:pPr>
              <a:buFont typeface="Wingdings" panose="05000000000000000000" pitchFamily="2" charset="2"/>
              <a:buChar char="Ø"/>
            </a:pPr>
            <a:r>
              <a:rPr lang="tr-TR" dirty="0" smtClean="0"/>
              <a:t>Öğrenci </a:t>
            </a:r>
            <a:r>
              <a:rPr lang="tr-TR" dirty="0"/>
              <a:t>değişim programları</a:t>
            </a:r>
          </a:p>
        </p:txBody>
      </p:sp>
      <p:sp>
        <p:nvSpPr>
          <p:cNvPr id="4" name="Dikdörtgen 3"/>
          <p:cNvSpPr/>
          <p:nvPr/>
        </p:nvSpPr>
        <p:spPr>
          <a:xfrm>
            <a:off x="3500835" y="6330434"/>
            <a:ext cx="4421403" cy="276999"/>
          </a:xfrm>
          <a:prstGeom prst="rect">
            <a:avLst/>
          </a:prstGeom>
        </p:spPr>
        <p:txBody>
          <a:bodyPr wrap="none">
            <a:spAutoFit/>
          </a:bodyPr>
          <a:lstStyle/>
          <a:p>
            <a:pPr algn="ctr"/>
            <a:r>
              <a:rPr lang="tr-TR" altLang="tr-TR" sz="1200" dirty="0">
                <a:latin typeface="Lucida Sans Unicode" panose="020B0602030504020204" pitchFamily="34" charset="0"/>
                <a:cs typeface="Lucida Sans Unicode" panose="020B0602030504020204" pitchFamily="34" charset="0"/>
              </a:rPr>
              <a:t>Kırklareli Üniversitesi Bologna Eşgüdüm Koordinatörlüğü</a:t>
            </a:r>
          </a:p>
        </p:txBody>
      </p:sp>
    </p:spTree>
    <p:extLst>
      <p:ext uri="{BB962C8B-B14F-4D97-AF65-F5344CB8AC3E}">
        <p14:creationId xmlns:p14="http://schemas.microsoft.com/office/powerpoint/2010/main" val="3484292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GENEL ÖLÇÜTLER</a:t>
            </a:r>
            <a:endParaRPr lang="tr-TR" dirty="0"/>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Ø"/>
            </a:pPr>
            <a:r>
              <a:rPr lang="tr-TR" dirty="0" smtClean="0"/>
              <a:t>Öğrenciler</a:t>
            </a:r>
          </a:p>
          <a:p>
            <a:pPr>
              <a:buFont typeface="Wingdings" panose="05000000000000000000" pitchFamily="2" charset="2"/>
              <a:buChar char="Ø"/>
            </a:pPr>
            <a:r>
              <a:rPr lang="tr-TR" dirty="0" smtClean="0"/>
              <a:t>Program eğitim amaçları</a:t>
            </a:r>
          </a:p>
          <a:p>
            <a:pPr>
              <a:buFont typeface="Wingdings" panose="05000000000000000000" pitchFamily="2" charset="2"/>
              <a:buChar char="Ø"/>
            </a:pPr>
            <a:r>
              <a:rPr lang="tr-TR" dirty="0" smtClean="0"/>
              <a:t>Program çıktıları</a:t>
            </a:r>
          </a:p>
          <a:p>
            <a:pPr>
              <a:buFont typeface="Wingdings" panose="05000000000000000000" pitchFamily="2" charset="2"/>
              <a:buChar char="Ø"/>
            </a:pPr>
            <a:r>
              <a:rPr lang="tr-TR" dirty="0" smtClean="0"/>
              <a:t>Sürekli iyileştirme</a:t>
            </a:r>
          </a:p>
          <a:p>
            <a:pPr>
              <a:buFont typeface="Wingdings" panose="05000000000000000000" pitchFamily="2" charset="2"/>
              <a:buChar char="Ø"/>
            </a:pPr>
            <a:r>
              <a:rPr lang="tr-TR" dirty="0" smtClean="0"/>
              <a:t>Eğitim planı</a:t>
            </a:r>
          </a:p>
          <a:p>
            <a:pPr>
              <a:buFont typeface="Wingdings" panose="05000000000000000000" pitchFamily="2" charset="2"/>
              <a:buChar char="Ø"/>
            </a:pPr>
            <a:r>
              <a:rPr lang="tr-TR" dirty="0" smtClean="0"/>
              <a:t>Öğretim kadrosu</a:t>
            </a:r>
          </a:p>
          <a:p>
            <a:pPr>
              <a:buFont typeface="Wingdings" panose="05000000000000000000" pitchFamily="2" charset="2"/>
              <a:buChar char="Ø"/>
            </a:pPr>
            <a:r>
              <a:rPr lang="tr-TR" dirty="0" smtClean="0"/>
              <a:t>Altyapı</a:t>
            </a:r>
          </a:p>
          <a:p>
            <a:pPr>
              <a:buFont typeface="Wingdings" panose="05000000000000000000" pitchFamily="2" charset="2"/>
              <a:buChar char="Ø"/>
            </a:pPr>
            <a:r>
              <a:rPr lang="tr-TR" dirty="0" smtClean="0"/>
              <a:t>Kurum desteği ve parasal kaynaklar</a:t>
            </a:r>
          </a:p>
          <a:p>
            <a:pPr>
              <a:buFont typeface="Wingdings" panose="05000000000000000000" pitchFamily="2" charset="2"/>
              <a:buChar char="Ø"/>
            </a:pPr>
            <a:r>
              <a:rPr lang="tr-TR" dirty="0" smtClean="0"/>
              <a:t>Organizasyon ve karar alma süreçleri</a:t>
            </a:r>
          </a:p>
          <a:p>
            <a:pPr>
              <a:buFont typeface="Wingdings" panose="05000000000000000000" pitchFamily="2" charset="2"/>
              <a:buChar char="Ø"/>
            </a:pPr>
            <a:r>
              <a:rPr lang="tr-TR" dirty="0" smtClean="0"/>
              <a:t>Disipline özgü ölçütler </a:t>
            </a:r>
            <a:endParaRPr lang="tr-TR" dirty="0"/>
          </a:p>
        </p:txBody>
      </p:sp>
      <p:sp>
        <p:nvSpPr>
          <p:cNvPr id="4" name="Dikdörtgen 3"/>
          <p:cNvSpPr/>
          <p:nvPr/>
        </p:nvSpPr>
        <p:spPr>
          <a:xfrm>
            <a:off x="3500835" y="6330434"/>
            <a:ext cx="4421403" cy="276999"/>
          </a:xfrm>
          <a:prstGeom prst="rect">
            <a:avLst/>
          </a:prstGeom>
        </p:spPr>
        <p:txBody>
          <a:bodyPr wrap="none">
            <a:spAutoFit/>
          </a:bodyPr>
          <a:lstStyle/>
          <a:p>
            <a:pPr algn="ctr"/>
            <a:r>
              <a:rPr lang="tr-TR" altLang="tr-TR" sz="1200" dirty="0">
                <a:latin typeface="Lucida Sans Unicode" panose="020B0602030504020204" pitchFamily="34" charset="0"/>
                <a:cs typeface="Lucida Sans Unicode" panose="020B0602030504020204" pitchFamily="34" charset="0"/>
              </a:rPr>
              <a:t>Kırklareli Üniversitesi Bologna Eşgüdüm Koordinatörlüğü</a:t>
            </a:r>
          </a:p>
        </p:txBody>
      </p:sp>
    </p:spTree>
    <p:extLst>
      <p:ext uri="{BB962C8B-B14F-4D97-AF65-F5344CB8AC3E}">
        <p14:creationId xmlns:p14="http://schemas.microsoft.com/office/powerpoint/2010/main" val="2445182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826684" y="1827213"/>
            <a:ext cx="9751483" cy="4114800"/>
          </a:xfrm>
        </p:spPr>
        <p:txBody>
          <a:bodyPr>
            <a:normAutofit lnSpcReduction="10000"/>
          </a:bodyPr>
          <a:lstStyle/>
          <a:p>
            <a:pPr marL="0" indent="0">
              <a:buNone/>
            </a:pPr>
            <a:r>
              <a:rPr lang="tr-TR" dirty="0" smtClean="0"/>
              <a:t> </a:t>
            </a:r>
            <a:r>
              <a:rPr lang="tr-TR" b="1" dirty="0" smtClean="0"/>
              <a:t>YÖK Tarafından Yetkilendirilmiş Bağımsız Kurumlar</a:t>
            </a:r>
          </a:p>
          <a:p>
            <a:pPr>
              <a:lnSpc>
                <a:spcPct val="100000"/>
              </a:lnSpc>
              <a:spcBef>
                <a:spcPts val="0"/>
              </a:spcBef>
              <a:spcAft>
                <a:spcPts val="0"/>
              </a:spcAft>
              <a:buFont typeface="Wingdings" panose="05000000000000000000" pitchFamily="2" charset="2"/>
              <a:buChar char="Ø"/>
            </a:pPr>
            <a:r>
              <a:rPr lang="tr-TR" dirty="0" smtClean="0"/>
              <a:t>MÜDEK – Mühendislik programlarını değerlendirme ve akreditasyon</a:t>
            </a:r>
          </a:p>
          <a:p>
            <a:pPr>
              <a:lnSpc>
                <a:spcPct val="100000"/>
              </a:lnSpc>
              <a:spcBef>
                <a:spcPts val="0"/>
              </a:spcBef>
              <a:spcAft>
                <a:spcPts val="0"/>
              </a:spcAft>
              <a:buFont typeface="Wingdings" panose="05000000000000000000" pitchFamily="2" charset="2"/>
              <a:buChar char="Ø"/>
            </a:pPr>
            <a:r>
              <a:rPr lang="tr-TR" dirty="0" smtClean="0"/>
              <a:t>MİAK – Mimarlık eğitim programlarını değerlendirme ve akreditasyon</a:t>
            </a:r>
          </a:p>
          <a:p>
            <a:pPr>
              <a:lnSpc>
                <a:spcPct val="100000"/>
              </a:lnSpc>
              <a:spcBef>
                <a:spcPts val="0"/>
              </a:spcBef>
              <a:spcAft>
                <a:spcPts val="0"/>
              </a:spcAft>
              <a:buFont typeface="Wingdings" panose="05000000000000000000" pitchFamily="2" charset="2"/>
              <a:buChar char="Ø"/>
            </a:pPr>
            <a:r>
              <a:rPr lang="tr-TR" dirty="0" smtClean="0"/>
              <a:t>FEDEK – Fen, Edebiyat, Fen-Edebiyat, Dil ve Tarih-Coğrafya fakülteleri öğretim programlarını değerlendirme ve akreditasyon</a:t>
            </a:r>
          </a:p>
          <a:p>
            <a:pPr>
              <a:lnSpc>
                <a:spcPct val="100000"/>
              </a:lnSpc>
              <a:spcBef>
                <a:spcPts val="0"/>
              </a:spcBef>
              <a:spcAft>
                <a:spcPts val="0"/>
              </a:spcAft>
              <a:buFont typeface="Wingdings" panose="05000000000000000000" pitchFamily="2" charset="2"/>
              <a:buChar char="Ø"/>
            </a:pPr>
            <a:r>
              <a:rPr lang="tr-TR" dirty="0" smtClean="0"/>
              <a:t>UTEAK – Tıp</a:t>
            </a:r>
          </a:p>
          <a:p>
            <a:pPr>
              <a:lnSpc>
                <a:spcPct val="100000"/>
              </a:lnSpc>
              <a:spcBef>
                <a:spcPts val="0"/>
              </a:spcBef>
              <a:spcAft>
                <a:spcPts val="0"/>
              </a:spcAft>
              <a:buFont typeface="Wingdings" panose="05000000000000000000" pitchFamily="2" charset="2"/>
              <a:buChar char="Ø"/>
            </a:pPr>
            <a:r>
              <a:rPr lang="tr-TR" dirty="0" smtClean="0"/>
              <a:t>VEDEK – Veteriner hekimliği</a:t>
            </a:r>
          </a:p>
          <a:p>
            <a:pPr>
              <a:lnSpc>
                <a:spcPct val="100000"/>
              </a:lnSpc>
              <a:spcBef>
                <a:spcPts val="0"/>
              </a:spcBef>
              <a:spcAft>
                <a:spcPts val="0"/>
              </a:spcAft>
              <a:buFont typeface="Wingdings" panose="05000000000000000000" pitchFamily="2" charset="2"/>
              <a:buChar char="Ø"/>
            </a:pPr>
            <a:r>
              <a:rPr lang="tr-TR" dirty="0" smtClean="0"/>
              <a:t>HEMED – Hemşirelik </a:t>
            </a:r>
          </a:p>
          <a:p>
            <a:pPr marL="0" indent="0">
              <a:lnSpc>
                <a:spcPct val="100000"/>
              </a:lnSpc>
              <a:spcBef>
                <a:spcPts val="0"/>
              </a:spcBef>
              <a:spcAft>
                <a:spcPts val="0"/>
              </a:spcAft>
              <a:buNone/>
            </a:pPr>
            <a:endParaRPr lang="tr-TR" dirty="0" smtClean="0"/>
          </a:p>
          <a:p>
            <a:pPr marL="0" indent="0">
              <a:lnSpc>
                <a:spcPct val="100000"/>
              </a:lnSpc>
              <a:spcBef>
                <a:spcPts val="0"/>
              </a:spcBef>
              <a:spcAft>
                <a:spcPts val="0"/>
              </a:spcAft>
              <a:buNone/>
            </a:pPr>
            <a:r>
              <a:rPr lang="tr-TR" b="1" dirty="0" smtClean="0"/>
              <a:t>Uluslararası Akreditasyon Kuruluşları</a:t>
            </a:r>
          </a:p>
          <a:p>
            <a:pPr>
              <a:lnSpc>
                <a:spcPct val="100000"/>
              </a:lnSpc>
              <a:spcBef>
                <a:spcPts val="0"/>
              </a:spcBef>
              <a:spcAft>
                <a:spcPts val="0"/>
              </a:spcAft>
              <a:buFont typeface="Wingdings" panose="05000000000000000000" pitchFamily="2" charset="2"/>
              <a:buChar char="Ø"/>
            </a:pPr>
            <a:r>
              <a:rPr lang="tr-TR" dirty="0" smtClean="0"/>
              <a:t>ABET Mühendislik ve Teknoloji Akreditasyon Kurulu (ABD)</a:t>
            </a:r>
          </a:p>
          <a:p>
            <a:pPr>
              <a:lnSpc>
                <a:spcPct val="100000"/>
              </a:lnSpc>
              <a:spcBef>
                <a:spcPts val="0"/>
              </a:spcBef>
              <a:spcAft>
                <a:spcPts val="0"/>
              </a:spcAft>
              <a:buFont typeface="Wingdings" panose="05000000000000000000" pitchFamily="2" charset="2"/>
              <a:buChar char="Ø"/>
            </a:pPr>
            <a:r>
              <a:rPr lang="tr-TR" dirty="0" smtClean="0"/>
              <a:t>FEANI – Avrupa Mühendislik Birliğinin oluşturduğu akreditasyon kuruluşu</a:t>
            </a:r>
          </a:p>
          <a:p>
            <a:pPr>
              <a:lnSpc>
                <a:spcPct val="100000"/>
              </a:lnSpc>
              <a:spcBef>
                <a:spcPts val="0"/>
              </a:spcBef>
              <a:spcAft>
                <a:spcPts val="0"/>
              </a:spcAft>
              <a:buFont typeface="Wingdings" panose="05000000000000000000" pitchFamily="2" charset="2"/>
              <a:buChar char="Ø"/>
            </a:pPr>
            <a:r>
              <a:rPr lang="tr-TR" dirty="0" smtClean="0"/>
              <a:t>AACSB, EFMD, FIBAA, ABS – İktisadi ve İdari Bilimler başta olmak üzere sosyal bilimler için akreditasyon kurumları</a:t>
            </a:r>
          </a:p>
          <a:p>
            <a:pPr>
              <a:lnSpc>
                <a:spcPct val="100000"/>
              </a:lnSpc>
              <a:spcBef>
                <a:spcPts val="0"/>
              </a:spcBef>
              <a:spcAft>
                <a:spcPts val="0"/>
              </a:spcAft>
              <a:buFont typeface="Wingdings" panose="05000000000000000000" pitchFamily="2" charset="2"/>
              <a:buChar char="Ø"/>
            </a:pPr>
            <a:endParaRPr lang="tr-TR" dirty="0" smtClean="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
        <p:nvSpPr>
          <p:cNvPr id="6" name="Başlık 1"/>
          <p:cNvSpPr>
            <a:spLocks noGrp="1"/>
          </p:cNvSpPr>
          <p:nvPr>
            <p:ph type="title"/>
          </p:nvPr>
        </p:nvSpPr>
        <p:spPr>
          <a:xfrm>
            <a:off x="1097280" y="286603"/>
            <a:ext cx="10058400" cy="1450757"/>
          </a:xfrm>
        </p:spPr>
        <p:txBody>
          <a:bodyPr/>
          <a:lstStyle/>
          <a:p>
            <a:r>
              <a:rPr lang="tr-TR" dirty="0" smtClean="0"/>
              <a:t>YETKİLİ AKREDİTASYON KURULUŞLARI</a:t>
            </a:r>
            <a:endParaRPr lang="tr-TR" dirty="0"/>
          </a:p>
        </p:txBody>
      </p:sp>
    </p:spTree>
    <p:extLst>
      <p:ext uri="{BB962C8B-B14F-4D97-AF65-F5344CB8AC3E}">
        <p14:creationId xmlns:p14="http://schemas.microsoft.com/office/powerpoint/2010/main" val="1906295853"/>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655522" y="1837604"/>
            <a:ext cx="9751483" cy="4114800"/>
          </a:xfrm>
        </p:spPr>
        <p:txBody>
          <a:bodyPr>
            <a:normAutofit/>
          </a:bodyPr>
          <a:lstStyle/>
          <a:p>
            <a:pPr marL="0" indent="0">
              <a:buNone/>
            </a:pPr>
            <a:r>
              <a:rPr lang="tr-TR" dirty="0" smtClean="0"/>
              <a:t> </a:t>
            </a:r>
          </a:p>
        </p:txBody>
      </p:sp>
      <p:sp>
        <p:nvSpPr>
          <p:cNvPr id="6" name="Dikdörtgen 5"/>
          <p:cNvSpPr/>
          <p:nvPr/>
        </p:nvSpPr>
        <p:spPr>
          <a:xfrm>
            <a:off x="186308" y="2260843"/>
            <a:ext cx="10068791" cy="892552"/>
          </a:xfrm>
          <a:prstGeom prst="rect">
            <a:avLst/>
          </a:prstGeom>
        </p:spPr>
        <p:txBody>
          <a:bodyPr wrap="square">
            <a:spAutoFit/>
          </a:bodyPr>
          <a:lstStyle/>
          <a:p>
            <a:pPr>
              <a:lnSpc>
                <a:spcPct val="100000"/>
              </a:lnSpc>
              <a:spcBef>
                <a:spcPts val="0"/>
              </a:spcBef>
              <a:spcAft>
                <a:spcPts val="0"/>
              </a:spcAft>
            </a:pPr>
            <a:r>
              <a:rPr lang="tr-TR" sz="2000" dirty="0" smtClean="0">
                <a:solidFill>
                  <a:schemeClr val="tx1">
                    <a:lumMod val="75000"/>
                    <a:lumOff val="25000"/>
                  </a:schemeClr>
                </a:solidFill>
              </a:rPr>
              <a:t>                                                     </a:t>
            </a:r>
            <a:r>
              <a:rPr lang="tr-TR" sz="3200" dirty="0" smtClean="0">
                <a:solidFill>
                  <a:schemeClr val="tx1">
                    <a:lumMod val="75000"/>
                    <a:lumOff val="25000"/>
                  </a:schemeClr>
                </a:solidFill>
              </a:rPr>
              <a:t>Öneri, eleştiri ve düşünceleriniz?</a:t>
            </a:r>
            <a:endParaRPr lang="tr-TR" sz="3200" dirty="0">
              <a:solidFill>
                <a:schemeClr val="tx1">
                  <a:lumMod val="75000"/>
                  <a:lumOff val="25000"/>
                </a:schemeClr>
              </a:solidFill>
            </a:endParaRPr>
          </a:p>
          <a:p>
            <a:pPr>
              <a:lnSpc>
                <a:spcPct val="100000"/>
              </a:lnSpc>
              <a:spcBef>
                <a:spcPts val="0"/>
              </a:spcBef>
              <a:spcAft>
                <a:spcPts val="0"/>
              </a:spcAft>
            </a:pPr>
            <a:endParaRPr lang="tr-TR" sz="2000" dirty="0">
              <a:solidFill>
                <a:schemeClr val="tx1">
                  <a:lumMod val="75000"/>
                  <a:lumOff val="25000"/>
                </a:schemeClr>
              </a:solidFill>
            </a:endParaRPr>
          </a:p>
        </p:txBody>
      </p:sp>
      <p:sp>
        <p:nvSpPr>
          <p:cNvPr id="7"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1513256567"/>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655522" y="1837604"/>
            <a:ext cx="9751483" cy="4114800"/>
          </a:xfrm>
        </p:spPr>
        <p:txBody>
          <a:bodyPr>
            <a:normAutofit/>
          </a:bodyPr>
          <a:lstStyle/>
          <a:p>
            <a:pPr marL="0" indent="0">
              <a:buNone/>
            </a:pPr>
            <a:r>
              <a:rPr lang="tr-TR" dirty="0" smtClean="0"/>
              <a:t> </a:t>
            </a:r>
          </a:p>
        </p:txBody>
      </p:sp>
      <p:sp>
        <p:nvSpPr>
          <p:cNvPr id="6" name="Dikdörtgen 5"/>
          <p:cNvSpPr/>
          <p:nvPr/>
        </p:nvSpPr>
        <p:spPr>
          <a:xfrm>
            <a:off x="870720" y="2599689"/>
            <a:ext cx="10068791" cy="830997"/>
          </a:xfrm>
          <a:prstGeom prst="rect">
            <a:avLst/>
          </a:prstGeom>
        </p:spPr>
        <p:txBody>
          <a:bodyPr wrap="square">
            <a:spAutoFit/>
          </a:bodyPr>
          <a:lstStyle/>
          <a:p>
            <a:pPr algn="ctr">
              <a:lnSpc>
                <a:spcPct val="100000"/>
              </a:lnSpc>
              <a:spcBef>
                <a:spcPts val="0"/>
              </a:spcBef>
              <a:spcAft>
                <a:spcPts val="0"/>
              </a:spcAft>
            </a:pPr>
            <a:r>
              <a:rPr lang="tr-TR" sz="4800" dirty="0" smtClean="0">
                <a:solidFill>
                  <a:schemeClr val="tx1">
                    <a:lumMod val="75000"/>
                    <a:lumOff val="25000"/>
                  </a:schemeClr>
                </a:solidFill>
              </a:rPr>
              <a:t>TEŞEKKÜRLER… </a:t>
            </a:r>
            <a:endParaRPr lang="tr-TR" sz="4800" dirty="0">
              <a:solidFill>
                <a:schemeClr val="tx1">
                  <a:lumMod val="75000"/>
                  <a:lumOff val="25000"/>
                </a:schemeClr>
              </a:solidFill>
            </a:endParaRPr>
          </a:p>
        </p:txBody>
      </p:sp>
      <p:sp>
        <p:nvSpPr>
          <p:cNvPr id="7"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3017999825"/>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6684" y="301625"/>
            <a:ext cx="9751484" cy="1143000"/>
          </a:xfrm>
        </p:spPr>
        <p:txBody>
          <a:bodyPr/>
          <a:lstStyle/>
          <a:p>
            <a:r>
              <a:rPr lang="tr-TR" dirty="0" smtClean="0"/>
              <a:t>GÜNDEM</a:t>
            </a:r>
            <a:endParaRPr lang="tr-TR" dirty="0"/>
          </a:p>
        </p:txBody>
      </p:sp>
      <p:sp>
        <p:nvSpPr>
          <p:cNvPr id="3" name="Metin Yer Tutucusu 2"/>
          <p:cNvSpPr>
            <a:spLocks noGrp="1"/>
          </p:cNvSpPr>
          <p:nvPr>
            <p:ph type="body" sz="half" idx="1"/>
          </p:nvPr>
        </p:nvSpPr>
        <p:spPr>
          <a:xfrm>
            <a:off x="1826684" y="1837604"/>
            <a:ext cx="9260416" cy="4114800"/>
          </a:xfrm>
        </p:spPr>
        <p:txBody>
          <a:bodyPr>
            <a:normAutofit/>
          </a:bodyPr>
          <a:lstStyle/>
          <a:p>
            <a:pPr>
              <a:buFont typeface="Wingdings" panose="05000000000000000000" pitchFamily="2" charset="2"/>
              <a:buChar char="Ø"/>
            </a:pPr>
            <a:r>
              <a:rPr lang="tr-TR" dirty="0" smtClean="0"/>
              <a:t> Bologna Bilgi Paketi</a:t>
            </a:r>
          </a:p>
          <a:p>
            <a:pPr marL="0" indent="0">
              <a:buNone/>
            </a:pPr>
            <a:r>
              <a:rPr lang="tr-TR" dirty="0"/>
              <a:t> </a:t>
            </a:r>
            <a:r>
              <a:rPr lang="tr-TR" dirty="0" smtClean="0"/>
              <a:t>    *Ders içerikleri girilirken dikkat edilmesi gereken noktalar</a:t>
            </a:r>
          </a:p>
          <a:p>
            <a:pPr marL="0" indent="0">
              <a:buNone/>
            </a:pPr>
            <a:r>
              <a:rPr lang="tr-TR" dirty="0"/>
              <a:t> </a:t>
            </a:r>
            <a:r>
              <a:rPr lang="tr-TR" dirty="0" smtClean="0"/>
              <a:t>    *Ders içeriklerinin İngilizce çevirilerinin kontrolünün sağlanması</a:t>
            </a:r>
          </a:p>
          <a:p>
            <a:pPr marL="0" indent="0">
              <a:buNone/>
            </a:pPr>
            <a:r>
              <a:rPr lang="tr-TR" dirty="0"/>
              <a:t> </a:t>
            </a:r>
            <a:r>
              <a:rPr lang="tr-TR" dirty="0" smtClean="0"/>
              <a:t>    *Bologna Bilgi Paketindeki eksikliklerin tamamlanması</a:t>
            </a:r>
          </a:p>
          <a:p>
            <a:pPr>
              <a:buFont typeface="Wingdings" panose="05000000000000000000" pitchFamily="2" charset="2"/>
              <a:buChar char="Ø"/>
            </a:pPr>
            <a:r>
              <a:rPr lang="tr-TR" dirty="0"/>
              <a:t>Ders teklifleri onay süreci </a:t>
            </a:r>
          </a:p>
          <a:p>
            <a:pPr marL="0" indent="0">
              <a:buNone/>
            </a:pPr>
            <a:r>
              <a:rPr lang="tr-TR" dirty="0"/>
              <a:t>     *İş akış şeması</a:t>
            </a:r>
          </a:p>
          <a:p>
            <a:pPr>
              <a:buFont typeface="Wingdings" panose="05000000000000000000" pitchFamily="2" charset="2"/>
              <a:buChar char="Ø"/>
            </a:pPr>
            <a:r>
              <a:rPr lang="tr-TR" dirty="0" smtClean="0"/>
              <a:t> İzlenecek yol</a:t>
            </a:r>
          </a:p>
          <a:p>
            <a:pPr marL="0" indent="0">
              <a:buNone/>
            </a:pPr>
            <a:r>
              <a:rPr lang="tr-TR" dirty="0"/>
              <a:t> </a:t>
            </a:r>
            <a:r>
              <a:rPr lang="tr-TR" dirty="0" smtClean="0"/>
              <a:t>    *Bologna süreci ile bundan sonraki aşamada neler yapılacak? (Akreditasyon)</a:t>
            </a:r>
          </a:p>
          <a:p>
            <a:pPr>
              <a:buFont typeface="Wingdings" panose="05000000000000000000" pitchFamily="2" charset="2"/>
              <a:buChar char="Ø"/>
            </a:pPr>
            <a:r>
              <a:rPr lang="tr-TR" dirty="0" smtClean="0"/>
              <a:t> Öneri, eleştiri ve düşünceler</a:t>
            </a:r>
          </a:p>
          <a:p>
            <a:pPr>
              <a:buFont typeface="Wingdings" panose="05000000000000000000" pitchFamily="2" charset="2"/>
              <a:buChar char="Ø"/>
            </a:pPr>
            <a:endParaRPr lang="tr-TR" dirty="0" smtClean="0"/>
          </a:p>
          <a:p>
            <a:pPr>
              <a:buFont typeface="Wingdings" panose="05000000000000000000" pitchFamily="2" charset="2"/>
              <a:buChar char="Ø"/>
            </a:pPr>
            <a:endParaRPr lang="tr-TR" dirty="0" smtClean="0"/>
          </a:p>
          <a:p>
            <a:pPr>
              <a:buFont typeface="Wingdings" panose="05000000000000000000" pitchFamily="2" charset="2"/>
              <a:buChar char="Ø"/>
            </a:pPr>
            <a:endParaRPr lang="tr-TR" dirty="0"/>
          </a:p>
        </p:txBody>
      </p:sp>
      <p:sp>
        <p:nvSpPr>
          <p:cNvPr id="4"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1626400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3" name="Metin Yer Tutucusu 2"/>
          <p:cNvSpPr>
            <a:spLocks noGrp="1"/>
          </p:cNvSpPr>
          <p:nvPr>
            <p:ph type="body" sz="half" idx="1"/>
          </p:nvPr>
        </p:nvSpPr>
        <p:spPr>
          <a:xfrm>
            <a:off x="1826684" y="1827213"/>
            <a:ext cx="8668134" cy="4114800"/>
          </a:xfrm>
        </p:spPr>
        <p:txBody>
          <a:bodyPr/>
          <a:lstStyle/>
          <a:p>
            <a:r>
              <a:rPr lang="tr-TR" b="1" dirty="0" smtClean="0"/>
              <a:t>Ders içerikleri girilirken dikkat edilmesi gereken noktalar </a:t>
            </a:r>
          </a:p>
          <a:p>
            <a:pPr>
              <a:buFont typeface="Wingdings" panose="05000000000000000000" pitchFamily="2" charset="2"/>
              <a:buChar char="Ø"/>
            </a:pPr>
            <a:r>
              <a:rPr lang="tr-TR" dirty="0" smtClean="0"/>
              <a:t>En sık yapılan hata: dersin öğrenme çıktılarının kurallara uygun olarak yazılmaması</a:t>
            </a:r>
          </a:p>
          <a:p>
            <a:pPr>
              <a:buFont typeface="Arial" panose="020B0604020202020204" pitchFamily="34" charset="0"/>
              <a:buChar char="•"/>
            </a:pPr>
            <a:r>
              <a:rPr lang="tr-TR" dirty="0"/>
              <a:t>Öğrenme çıktılarının sonuna “bilgisi, becerisi, gücü, yeteneği, oluş, farkındalık, hoşgörürlük” gibi sözcüklerden biri getirilmeli ya da öğrenme çıktısı </a:t>
            </a:r>
            <a:r>
              <a:rPr lang="tr-TR" b="1" dirty="0" smtClean="0"/>
              <a:t>“…                       -</a:t>
            </a:r>
            <a:r>
              <a:rPr lang="tr-TR" b="1" dirty="0" err="1" smtClean="0"/>
              <a:t>ebilme</a:t>
            </a:r>
            <a:r>
              <a:rPr lang="tr-TR" b="1" dirty="0" smtClean="0"/>
              <a:t>” </a:t>
            </a:r>
            <a:r>
              <a:rPr lang="tr-TR" dirty="0" smtClean="0"/>
              <a:t>ifadesi </a:t>
            </a:r>
            <a:r>
              <a:rPr lang="tr-TR" dirty="0"/>
              <a:t>ile sonlandırılmalıdır. </a:t>
            </a:r>
            <a:endParaRPr lang="tr-TR" dirty="0" smtClean="0"/>
          </a:p>
          <a:p>
            <a:pPr>
              <a:buFont typeface="Arial" panose="020B0604020202020204" pitchFamily="34" charset="0"/>
              <a:buChar char="•"/>
            </a:pPr>
            <a:r>
              <a:rPr lang="tr-TR" dirty="0"/>
              <a:t>Örneğin; anlama yeteneği, bilebilme, öğrenebilme gibi belirsiz ifadelerden kaçınınız. Bunun yerine; </a:t>
            </a:r>
            <a:r>
              <a:rPr lang="tr-TR" b="1" dirty="0"/>
              <a:t>“…çizebilme, …gösterebilme, …problem çözebilme, …açıklayabilme, …örnek verebilme, …hatırlayabilme, …tasarlayabilme, …uygulayabilme, …eleştirebilme, …karşılaştırabilme, …çalıştırabilme, listeleyebilme, …kullanabilme</a:t>
            </a:r>
            <a:r>
              <a:rPr lang="tr-TR" dirty="0"/>
              <a:t>” gibi ifadeler kullanmaya çalışınız. </a:t>
            </a:r>
          </a:p>
        </p:txBody>
      </p:sp>
      <p:sp>
        <p:nvSpPr>
          <p:cNvPr id="4"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30580192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3" name="Metin Yer Tutucusu 2"/>
          <p:cNvSpPr>
            <a:spLocks noGrp="1"/>
          </p:cNvSpPr>
          <p:nvPr>
            <p:ph type="body" sz="half" idx="1"/>
          </p:nvPr>
        </p:nvSpPr>
        <p:spPr>
          <a:xfrm>
            <a:off x="1826684" y="1827213"/>
            <a:ext cx="8668134" cy="4114800"/>
          </a:xfrm>
        </p:spPr>
        <p:txBody>
          <a:bodyPr>
            <a:normAutofit/>
          </a:bodyPr>
          <a:lstStyle/>
          <a:p>
            <a:r>
              <a:rPr lang="tr-TR" dirty="0" smtClean="0"/>
              <a:t>YANLIŞ</a:t>
            </a:r>
            <a:endParaRPr lang="tr-TR" dirty="0"/>
          </a:p>
          <a:p>
            <a:pPr>
              <a:lnSpc>
                <a:spcPct val="100000"/>
              </a:lnSpc>
              <a:spcBef>
                <a:spcPts val="0"/>
              </a:spcBef>
              <a:spcAft>
                <a:spcPts val="0"/>
              </a:spcAft>
              <a:buFont typeface="Arial" panose="020B0604020202020204" pitchFamily="34" charset="0"/>
              <a:buChar char="•"/>
            </a:pPr>
            <a:r>
              <a:rPr lang="tr-TR" dirty="0"/>
              <a:t>A</a:t>
            </a:r>
            <a:r>
              <a:rPr lang="tr-TR" dirty="0" smtClean="0"/>
              <a:t>nalitik </a:t>
            </a:r>
            <a:r>
              <a:rPr lang="tr-TR" dirty="0"/>
              <a:t>düşüncenin önemini </a:t>
            </a:r>
            <a:r>
              <a:rPr lang="tr-TR" dirty="0">
                <a:solidFill>
                  <a:srgbClr val="FF0000"/>
                </a:solidFill>
              </a:rPr>
              <a:t>kavratmak</a:t>
            </a:r>
            <a:r>
              <a:rPr lang="tr-TR" dirty="0"/>
              <a:t> </a:t>
            </a:r>
            <a:endParaRPr lang="tr-TR" dirty="0" smtClean="0"/>
          </a:p>
          <a:p>
            <a:pPr>
              <a:lnSpc>
                <a:spcPct val="100000"/>
              </a:lnSpc>
              <a:spcBef>
                <a:spcPts val="0"/>
              </a:spcBef>
              <a:spcAft>
                <a:spcPts val="0"/>
              </a:spcAft>
              <a:buFont typeface="Arial" panose="020B0604020202020204" pitchFamily="34" charset="0"/>
              <a:buChar char="•"/>
            </a:pPr>
            <a:r>
              <a:rPr lang="tr-TR" dirty="0" smtClean="0"/>
              <a:t>Enerji iletim hatlarını </a:t>
            </a:r>
            <a:r>
              <a:rPr lang="tr-TR" dirty="0" smtClean="0">
                <a:solidFill>
                  <a:srgbClr val="FF0000"/>
                </a:solidFill>
              </a:rPr>
              <a:t>sınıflandırabilir.</a:t>
            </a:r>
          </a:p>
          <a:p>
            <a:pPr>
              <a:lnSpc>
                <a:spcPct val="100000"/>
              </a:lnSpc>
              <a:spcBef>
                <a:spcPts val="0"/>
              </a:spcBef>
              <a:spcAft>
                <a:spcPts val="0"/>
              </a:spcAft>
              <a:buFont typeface="Arial" panose="020B0604020202020204" pitchFamily="34" charset="0"/>
              <a:buChar char="•"/>
            </a:pPr>
            <a:r>
              <a:rPr lang="tr-TR" dirty="0"/>
              <a:t>İşletmenin temel fonksiyonlarını </a:t>
            </a:r>
            <a:r>
              <a:rPr lang="tr-TR" dirty="0" smtClean="0">
                <a:solidFill>
                  <a:srgbClr val="FF0000"/>
                </a:solidFill>
              </a:rPr>
              <a:t>açıklayabilmeli</a:t>
            </a:r>
          </a:p>
          <a:p>
            <a:pPr>
              <a:lnSpc>
                <a:spcPct val="100000"/>
              </a:lnSpc>
              <a:spcBef>
                <a:spcPts val="0"/>
              </a:spcBef>
              <a:spcAft>
                <a:spcPts val="0"/>
              </a:spcAft>
              <a:buFont typeface="Arial" panose="020B0604020202020204" pitchFamily="34" charset="0"/>
              <a:buChar char="•"/>
            </a:pPr>
            <a:r>
              <a:rPr lang="tr-TR" dirty="0"/>
              <a:t>Kentsel lojistik faaliyetlerini </a:t>
            </a:r>
            <a:r>
              <a:rPr lang="tr-TR" dirty="0" smtClean="0">
                <a:solidFill>
                  <a:srgbClr val="FF0000"/>
                </a:solidFill>
              </a:rPr>
              <a:t>uygular</a:t>
            </a:r>
          </a:p>
          <a:p>
            <a:pPr>
              <a:lnSpc>
                <a:spcPct val="100000"/>
              </a:lnSpc>
              <a:spcBef>
                <a:spcPts val="0"/>
              </a:spcBef>
              <a:spcAft>
                <a:spcPts val="0"/>
              </a:spcAft>
              <a:buFont typeface="Arial" panose="020B0604020202020204" pitchFamily="34" charset="0"/>
              <a:buChar char="•"/>
            </a:pPr>
            <a:r>
              <a:rPr lang="tr-TR" dirty="0"/>
              <a:t>Matematiksel yöntemler ile fiziksel problemleri </a:t>
            </a:r>
            <a:r>
              <a:rPr lang="tr-TR" dirty="0" smtClean="0">
                <a:solidFill>
                  <a:srgbClr val="FF0000"/>
                </a:solidFill>
              </a:rPr>
              <a:t>analiz etmek</a:t>
            </a:r>
            <a:endParaRPr lang="tr-TR" dirty="0">
              <a:solidFill>
                <a:srgbClr val="FF0000"/>
              </a:solidFill>
            </a:endParaRPr>
          </a:p>
          <a:p>
            <a:pPr>
              <a:lnSpc>
                <a:spcPct val="100000"/>
              </a:lnSpc>
              <a:spcBef>
                <a:spcPts val="0"/>
              </a:spcBef>
              <a:spcAft>
                <a:spcPts val="0"/>
              </a:spcAft>
              <a:buFont typeface="Arial" panose="020B0604020202020204" pitchFamily="34" charset="0"/>
              <a:buChar char="•"/>
            </a:pPr>
            <a:endParaRPr lang="tr-TR" dirty="0" smtClean="0"/>
          </a:p>
          <a:p>
            <a:pPr marL="0" indent="0">
              <a:lnSpc>
                <a:spcPct val="100000"/>
              </a:lnSpc>
              <a:spcBef>
                <a:spcPts val="0"/>
              </a:spcBef>
              <a:spcAft>
                <a:spcPts val="0"/>
              </a:spcAft>
              <a:buNone/>
            </a:pPr>
            <a:r>
              <a:rPr lang="tr-TR" dirty="0" smtClean="0"/>
              <a:t>DOĞRU</a:t>
            </a:r>
            <a:endParaRPr lang="tr-TR" dirty="0"/>
          </a:p>
          <a:p>
            <a:pPr>
              <a:lnSpc>
                <a:spcPct val="100000"/>
              </a:lnSpc>
              <a:spcBef>
                <a:spcPts val="0"/>
              </a:spcBef>
              <a:spcAft>
                <a:spcPts val="0"/>
              </a:spcAft>
              <a:buFont typeface="Arial" panose="020B0604020202020204" pitchFamily="34" charset="0"/>
              <a:buChar char="•"/>
            </a:pPr>
            <a:r>
              <a:rPr lang="tr-TR" dirty="0"/>
              <a:t>A</a:t>
            </a:r>
            <a:r>
              <a:rPr lang="tr-TR" dirty="0" smtClean="0"/>
              <a:t>nalitik düşüncenin önemini </a:t>
            </a:r>
            <a:r>
              <a:rPr lang="tr-TR" dirty="0" smtClean="0">
                <a:solidFill>
                  <a:srgbClr val="FF0000"/>
                </a:solidFill>
              </a:rPr>
              <a:t>kavrayabilme</a:t>
            </a:r>
          </a:p>
          <a:p>
            <a:pPr>
              <a:lnSpc>
                <a:spcPct val="100000"/>
              </a:lnSpc>
              <a:spcBef>
                <a:spcPts val="0"/>
              </a:spcBef>
              <a:spcAft>
                <a:spcPts val="0"/>
              </a:spcAft>
              <a:buFont typeface="Arial" panose="020B0604020202020204" pitchFamily="34" charset="0"/>
              <a:buChar char="•"/>
            </a:pPr>
            <a:r>
              <a:rPr lang="tr-TR" dirty="0"/>
              <a:t>Enerji iletim hatlarını </a:t>
            </a:r>
            <a:r>
              <a:rPr lang="tr-TR" dirty="0" smtClean="0">
                <a:solidFill>
                  <a:srgbClr val="FF0000"/>
                </a:solidFill>
              </a:rPr>
              <a:t>sınıflandırabilme</a:t>
            </a:r>
          </a:p>
          <a:p>
            <a:pPr>
              <a:lnSpc>
                <a:spcPct val="100000"/>
              </a:lnSpc>
              <a:spcBef>
                <a:spcPts val="0"/>
              </a:spcBef>
              <a:spcAft>
                <a:spcPts val="0"/>
              </a:spcAft>
              <a:buFont typeface="Arial" panose="020B0604020202020204" pitchFamily="34" charset="0"/>
              <a:buChar char="•"/>
            </a:pPr>
            <a:r>
              <a:rPr lang="tr-TR" dirty="0"/>
              <a:t>İşletmenin temel fonksiyonlarını </a:t>
            </a:r>
            <a:r>
              <a:rPr lang="tr-TR" dirty="0" smtClean="0">
                <a:solidFill>
                  <a:srgbClr val="FF0000"/>
                </a:solidFill>
              </a:rPr>
              <a:t>açıklayabilme</a:t>
            </a:r>
          </a:p>
          <a:p>
            <a:pPr>
              <a:lnSpc>
                <a:spcPct val="100000"/>
              </a:lnSpc>
              <a:spcBef>
                <a:spcPts val="0"/>
              </a:spcBef>
              <a:spcAft>
                <a:spcPts val="0"/>
              </a:spcAft>
              <a:buFont typeface="Arial" panose="020B0604020202020204" pitchFamily="34" charset="0"/>
              <a:buChar char="•"/>
            </a:pPr>
            <a:r>
              <a:rPr lang="tr-TR" dirty="0" smtClean="0"/>
              <a:t>Kentsel lojistik faaliyetlerini </a:t>
            </a:r>
            <a:r>
              <a:rPr lang="tr-TR" dirty="0" smtClean="0">
                <a:solidFill>
                  <a:srgbClr val="FF0000"/>
                </a:solidFill>
              </a:rPr>
              <a:t>uygulayabilme</a:t>
            </a:r>
          </a:p>
          <a:p>
            <a:pPr>
              <a:lnSpc>
                <a:spcPct val="100000"/>
              </a:lnSpc>
              <a:spcBef>
                <a:spcPts val="0"/>
              </a:spcBef>
              <a:spcAft>
                <a:spcPts val="0"/>
              </a:spcAft>
              <a:buFont typeface="Arial" panose="020B0604020202020204" pitchFamily="34" charset="0"/>
              <a:buChar char="•"/>
            </a:pPr>
            <a:r>
              <a:rPr lang="tr-TR" dirty="0"/>
              <a:t>Matematiksel yöntemler ile fiziksel problemleri </a:t>
            </a:r>
            <a:r>
              <a:rPr lang="tr-TR" dirty="0">
                <a:solidFill>
                  <a:srgbClr val="FF0000"/>
                </a:solidFill>
              </a:rPr>
              <a:t>analiz </a:t>
            </a:r>
            <a:r>
              <a:rPr lang="tr-TR" dirty="0" smtClean="0">
                <a:solidFill>
                  <a:srgbClr val="FF0000"/>
                </a:solidFill>
              </a:rPr>
              <a:t>etme becerisi</a:t>
            </a:r>
            <a:endParaRPr lang="tr-TR" dirty="0">
              <a:solidFill>
                <a:srgbClr val="FF0000"/>
              </a:solidFill>
            </a:endParaRPr>
          </a:p>
          <a:p>
            <a:pPr>
              <a:lnSpc>
                <a:spcPct val="100000"/>
              </a:lnSpc>
              <a:spcBef>
                <a:spcPts val="0"/>
              </a:spcBef>
              <a:spcAft>
                <a:spcPts val="0"/>
              </a:spcAft>
              <a:buFont typeface="Arial" panose="020B0604020202020204" pitchFamily="34" charset="0"/>
              <a:buChar char="•"/>
            </a:pPr>
            <a:endParaRPr lang="tr-TR" dirty="0"/>
          </a:p>
          <a:p>
            <a:pPr>
              <a:lnSpc>
                <a:spcPct val="100000"/>
              </a:lnSpc>
              <a:spcBef>
                <a:spcPts val="0"/>
              </a:spcBef>
              <a:spcAft>
                <a:spcPts val="0"/>
              </a:spcAft>
              <a:buFont typeface="Arial" panose="020B0604020202020204" pitchFamily="34" charset="0"/>
              <a:buChar char="•"/>
            </a:pPr>
            <a:endParaRPr lang="tr-TR" dirty="0"/>
          </a:p>
          <a:p>
            <a:pPr>
              <a:lnSpc>
                <a:spcPct val="100000"/>
              </a:lnSpc>
              <a:spcBef>
                <a:spcPts val="0"/>
              </a:spcBef>
              <a:spcAft>
                <a:spcPts val="0"/>
              </a:spcAft>
            </a:pPr>
            <a:endParaRPr lang="tr-TR" b="1" dirty="0" smtClean="0"/>
          </a:p>
        </p:txBody>
      </p:sp>
      <p:sp>
        <p:nvSpPr>
          <p:cNvPr id="4"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33073604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3" name="Metin Yer Tutucusu 2"/>
          <p:cNvSpPr>
            <a:spLocks noGrp="1"/>
          </p:cNvSpPr>
          <p:nvPr>
            <p:ph type="body" sz="half" idx="1"/>
          </p:nvPr>
        </p:nvSpPr>
        <p:spPr>
          <a:xfrm>
            <a:off x="1826684" y="1827213"/>
            <a:ext cx="8668134" cy="4114800"/>
          </a:xfrm>
        </p:spPr>
        <p:txBody>
          <a:bodyPr/>
          <a:lstStyle/>
          <a:p>
            <a:r>
              <a:rPr lang="tr-TR" b="1" dirty="0" smtClean="0"/>
              <a:t>Ders içerikleri girilirken dikkat edilmesi gereken noktalar </a:t>
            </a:r>
          </a:p>
          <a:p>
            <a:pPr>
              <a:buFont typeface="Wingdings" panose="05000000000000000000" pitchFamily="2" charset="2"/>
              <a:buChar char="Ø"/>
            </a:pPr>
            <a:r>
              <a:rPr lang="tr-TR" dirty="0" smtClean="0"/>
              <a:t>Dersin AKTS değeri ile AKTS hesaplama içeriğinde görünen değer arasında farklılık bulunmamalı</a:t>
            </a:r>
          </a:p>
          <a:p>
            <a:pPr marL="0" indent="0">
              <a:buNone/>
            </a:pPr>
            <a:endParaRPr lang="tr-TR" dirty="0" smtClean="0"/>
          </a:p>
          <a:p>
            <a:endParaRPr lang="tr-TR" b="1" dirty="0" smtClean="0"/>
          </a:p>
        </p:txBody>
      </p:sp>
      <p:pic>
        <p:nvPicPr>
          <p:cNvPr id="6" name="Resim 5"/>
          <p:cNvPicPr>
            <a:picLocks noChangeAspect="1"/>
          </p:cNvPicPr>
          <p:nvPr/>
        </p:nvPicPr>
        <p:blipFill>
          <a:blip r:embed="rId2"/>
          <a:stretch>
            <a:fillRect/>
          </a:stretch>
        </p:blipFill>
        <p:spPr>
          <a:xfrm>
            <a:off x="1826684" y="3831503"/>
            <a:ext cx="4572000" cy="1905000"/>
          </a:xfrm>
          <a:prstGeom prst="rect">
            <a:avLst/>
          </a:prstGeom>
        </p:spPr>
      </p:pic>
      <p:pic>
        <p:nvPicPr>
          <p:cNvPr id="7" name="Resim 6"/>
          <p:cNvPicPr>
            <a:picLocks noChangeAspect="1"/>
          </p:cNvPicPr>
          <p:nvPr/>
        </p:nvPicPr>
        <p:blipFill>
          <a:blip r:embed="rId3"/>
          <a:stretch>
            <a:fillRect/>
          </a:stretch>
        </p:blipFill>
        <p:spPr>
          <a:xfrm>
            <a:off x="1826684" y="2827338"/>
            <a:ext cx="7353300" cy="1057275"/>
          </a:xfrm>
          <a:prstGeom prst="rect">
            <a:avLst/>
          </a:prstGeom>
        </p:spPr>
      </p:pic>
      <p:sp>
        <p:nvSpPr>
          <p:cNvPr id="8"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381261208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4" name="İçerik Yer Tutucusu 3"/>
          <p:cNvSpPr>
            <a:spLocks noGrp="1"/>
          </p:cNvSpPr>
          <p:nvPr>
            <p:ph sz="half" idx="2"/>
          </p:nvPr>
        </p:nvSpPr>
        <p:spPr>
          <a:xfrm>
            <a:off x="1826684" y="1827213"/>
            <a:ext cx="9751483" cy="4114800"/>
          </a:xfrm>
        </p:spPr>
        <p:txBody>
          <a:bodyPr/>
          <a:lstStyle/>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Kırklareli Üniversitesi Program-Öğrenme Çıktısı ve AKTS </a:t>
            </a:r>
            <a:r>
              <a:rPr lang="tr-TR" dirty="0"/>
              <a:t>H</a:t>
            </a:r>
            <a:r>
              <a:rPr lang="tr-TR" dirty="0" smtClean="0"/>
              <a:t>azırlama Kılavuzuna aşağıdaki linkten ulaşılabilir: </a:t>
            </a:r>
            <a:endParaRPr lang="tr-TR" dirty="0"/>
          </a:p>
          <a:p>
            <a:r>
              <a:rPr lang="tr-TR" dirty="0">
                <a:hlinkClick r:id="rId2"/>
              </a:rPr>
              <a:t>http://bologna.klu.edu.tr</a:t>
            </a:r>
            <a:r>
              <a:rPr lang="tr-TR" dirty="0" smtClean="0">
                <a:hlinkClick r:id="rId2"/>
              </a:rPr>
              <a:t>/</a:t>
            </a:r>
            <a:r>
              <a:rPr lang="tr-TR" dirty="0" smtClean="0"/>
              <a:t> </a:t>
            </a:r>
            <a:r>
              <a:rPr lang="tr-TR" dirty="0" smtClean="0">
                <a:sym typeface="Wingdings" panose="05000000000000000000" pitchFamily="2" charset="2"/>
              </a:rPr>
              <a:t> Önemli </a:t>
            </a:r>
            <a:r>
              <a:rPr lang="tr-TR" dirty="0" err="1" smtClean="0">
                <a:sym typeface="Wingdings" panose="05000000000000000000" pitchFamily="2" charset="2"/>
              </a:rPr>
              <a:t>Dökümanlar</a:t>
            </a:r>
            <a:r>
              <a:rPr lang="tr-TR" dirty="0" smtClean="0">
                <a:sym typeface="Wingdings" panose="05000000000000000000" pitchFamily="2" charset="2"/>
              </a:rPr>
              <a:t>  Bologna Bilgi </a:t>
            </a:r>
            <a:r>
              <a:rPr lang="tr-TR" dirty="0">
                <a:sym typeface="Wingdings" panose="05000000000000000000" pitchFamily="2" charset="2"/>
              </a:rPr>
              <a:t>P</a:t>
            </a:r>
            <a:r>
              <a:rPr lang="tr-TR" dirty="0" smtClean="0">
                <a:sym typeface="Wingdings" panose="05000000000000000000" pitchFamily="2" charset="2"/>
              </a:rPr>
              <a:t>aketi Hazırlama</a:t>
            </a:r>
          </a:p>
          <a:p>
            <a:endParaRPr lang="tr-TR" dirty="0">
              <a:sym typeface="Wingdings" panose="05000000000000000000" pitchFamily="2" charset="2"/>
            </a:endParaRPr>
          </a:p>
          <a:p>
            <a:endParaRPr lang="tr-TR" dirty="0" smtClean="0"/>
          </a:p>
          <a:p>
            <a:endParaRPr lang="tr-TR" dirty="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209258176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4" name="İçerik Yer Tutucusu 3"/>
          <p:cNvSpPr>
            <a:spLocks noGrp="1"/>
          </p:cNvSpPr>
          <p:nvPr>
            <p:ph sz="half" idx="2"/>
          </p:nvPr>
        </p:nvSpPr>
        <p:spPr>
          <a:xfrm>
            <a:off x="1826684" y="1827213"/>
            <a:ext cx="9751483" cy="4114800"/>
          </a:xfrm>
        </p:spPr>
        <p:txBody>
          <a:bodyPr/>
          <a:lstStyle/>
          <a:p>
            <a:pPr marL="0" indent="0">
              <a:buNone/>
            </a:pPr>
            <a:endParaRPr lang="tr-TR" b="1" dirty="0" smtClean="0"/>
          </a:p>
          <a:p>
            <a:pPr marL="0" indent="0">
              <a:buNone/>
            </a:pPr>
            <a:r>
              <a:rPr lang="tr-TR" b="1" dirty="0" smtClean="0"/>
              <a:t>Ders </a:t>
            </a:r>
            <a:r>
              <a:rPr lang="tr-TR" b="1" dirty="0"/>
              <a:t>içeriklerinin İngilizce çevirilerinin kontrolünün </a:t>
            </a:r>
            <a:r>
              <a:rPr lang="tr-TR" b="1" dirty="0" smtClean="0"/>
              <a:t>sağlanması</a:t>
            </a:r>
          </a:p>
          <a:p>
            <a:pPr marL="0" indent="0">
              <a:buNone/>
            </a:pPr>
            <a:endParaRPr lang="tr-TR" b="1" dirty="0" smtClean="0"/>
          </a:p>
          <a:p>
            <a:pPr>
              <a:buFont typeface="Wingdings" panose="05000000000000000000" pitchFamily="2" charset="2"/>
              <a:buChar char="Ø"/>
            </a:pPr>
            <a:r>
              <a:rPr lang="tr-TR" dirty="0" smtClean="0"/>
              <a:t>İngilizce </a:t>
            </a:r>
            <a:r>
              <a:rPr lang="tr-TR" dirty="0"/>
              <a:t>çevirilerinde Üniversitemiz İngilizce okutmanlarından destek </a:t>
            </a:r>
            <a:r>
              <a:rPr lang="tr-TR" dirty="0" smtClean="0"/>
              <a:t>alınabilir</a:t>
            </a:r>
          </a:p>
          <a:p>
            <a:pPr>
              <a:buFont typeface="Wingdings" panose="05000000000000000000" pitchFamily="2" charset="2"/>
              <a:buChar char="Ø"/>
            </a:pPr>
            <a:r>
              <a:rPr lang="tr-TR" dirty="0"/>
              <a:t> </a:t>
            </a:r>
            <a:r>
              <a:rPr lang="tr-TR" dirty="0" smtClean="0"/>
              <a:t>Dersin öğrenme çıktıları için </a:t>
            </a:r>
            <a:r>
              <a:rPr lang="tr-TR" dirty="0" smtClean="0">
                <a:sym typeface="Wingdings" panose="05000000000000000000" pitchFamily="2" charset="2"/>
              </a:rPr>
              <a:t> </a:t>
            </a:r>
            <a:r>
              <a:rPr lang="tr-TR" dirty="0" smtClean="0"/>
              <a:t>«</a:t>
            </a:r>
            <a:r>
              <a:rPr lang="tr-TR" dirty="0" err="1" smtClean="0"/>
              <a:t>Students</a:t>
            </a:r>
            <a:r>
              <a:rPr lang="tr-TR" dirty="0" smtClean="0"/>
              <a:t> </a:t>
            </a:r>
            <a:r>
              <a:rPr lang="tr-TR" dirty="0" err="1" smtClean="0"/>
              <a:t>will</a:t>
            </a:r>
            <a:r>
              <a:rPr lang="tr-TR" dirty="0" smtClean="0"/>
              <a:t> be </a:t>
            </a:r>
            <a:r>
              <a:rPr lang="tr-TR" dirty="0" err="1" smtClean="0"/>
              <a:t>able</a:t>
            </a:r>
            <a:r>
              <a:rPr lang="tr-TR" dirty="0" smtClean="0"/>
              <a:t> </a:t>
            </a:r>
            <a:r>
              <a:rPr lang="tr-TR" dirty="0" err="1" smtClean="0"/>
              <a:t>to</a:t>
            </a:r>
            <a:r>
              <a:rPr lang="tr-TR" dirty="0" smtClean="0"/>
              <a:t>…» şeklinde cümleler kurulmalı</a:t>
            </a:r>
          </a:p>
          <a:p>
            <a:pPr marL="0" indent="0">
              <a:buNone/>
            </a:pPr>
            <a:endParaRPr lang="tr-TR" dirty="0"/>
          </a:p>
          <a:p>
            <a:endParaRPr lang="tr-TR" dirty="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3875477215"/>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BOLOGNA BİLGİ PAKETİ</a:t>
            </a:r>
            <a:endParaRPr lang="tr-TR" dirty="0"/>
          </a:p>
        </p:txBody>
      </p:sp>
      <p:sp>
        <p:nvSpPr>
          <p:cNvPr id="4" name="İçerik Yer Tutucusu 3"/>
          <p:cNvSpPr>
            <a:spLocks noGrp="1"/>
          </p:cNvSpPr>
          <p:nvPr>
            <p:ph sz="half" idx="2"/>
          </p:nvPr>
        </p:nvSpPr>
        <p:spPr>
          <a:xfrm>
            <a:off x="1826684" y="1827213"/>
            <a:ext cx="9751483" cy="4114800"/>
          </a:xfrm>
        </p:spPr>
        <p:txBody>
          <a:bodyPr/>
          <a:lstStyle/>
          <a:p>
            <a:endParaRPr lang="tr-TR" dirty="0" smtClean="0"/>
          </a:p>
          <a:p>
            <a:pPr>
              <a:lnSpc>
                <a:spcPct val="100000"/>
              </a:lnSpc>
              <a:spcBef>
                <a:spcPts val="0"/>
              </a:spcBef>
              <a:spcAft>
                <a:spcPts val="0"/>
              </a:spcAft>
            </a:pPr>
            <a:endParaRPr lang="tr-TR" dirty="0"/>
          </a:p>
          <a:p>
            <a:pPr>
              <a:buFont typeface="Wingdings" panose="05000000000000000000" pitchFamily="2" charset="2"/>
              <a:buChar char="Ø"/>
            </a:pPr>
            <a:r>
              <a:rPr lang="tr-TR" dirty="0" smtClean="0"/>
              <a:t>İngilizce ve Türkçe içeriklere ait eksikliklerin </a:t>
            </a:r>
            <a:r>
              <a:rPr lang="tr-TR" dirty="0"/>
              <a:t>tamamlanması için son gün </a:t>
            </a:r>
            <a:r>
              <a:rPr lang="tr-TR" dirty="0">
                <a:sym typeface="Wingdings" panose="05000000000000000000" pitchFamily="2" charset="2"/>
              </a:rPr>
              <a:t> 19 Şubat </a:t>
            </a:r>
            <a:r>
              <a:rPr lang="tr-TR" dirty="0" smtClean="0">
                <a:sym typeface="Wingdings" panose="05000000000000000000" pitchFamily="2" charset="2"/>
              </a:rPr>
              <a:t>2016</a:t>
            </a:r>
          </a:p>
          <a:p>
            <a:pPr marL="0" indent="0">
              <a:buNone/>
            </a:pPr>
            <a:endParaRPr lang="tr-TR" dirty="0">
              <a:sym typeface="Wingdings" panose="05000000000000000000" pitchFamily="2" charset="2"/>
            </a:endParaRPr>
          </a:p>
          <a:p>
            <a:pPr>
              <a:buFont typeface="Wingdings" panose="05000000000000000000" pitchFamily="2" charset="2"/>
              <a:buChar char="Ø"/>
            </a:pPr>
            <a:r>
              <a:rPr lang="tr-TR" dirty="0" smtClean="0">
                <a:sym typeface="Wingdings" panose="05000000000000000000" pitchFamily="2" charset="2"/>
              </a:rPr>
              <a:t>Tüm bölümlerin kontrolünün </a:t>
            </a:r>
            <a:r>
              <a:rPr lang="tr-TR" dirty="0">
                <a:sym typeface="Wingdings" panose="05000000000000000000" pitchFamily="2" charset="2"/>
              </a:rPr>
              <a:t>Bologna birim koordinatörleri tarafından yapılıp Bologna Eşgüdüm Koordinatörlüğüne üst yazı ile bildirilmesi gerekmektedir.</a:t>
            </a:r>
            <a:endParaRPr lang="tr-TR" dirty="0"/>
          </a:p>
          <a:p>
            <a:pPr>
              <a:lnSpc>
                <a:spcPct val="100000"/>
              </a:lnSpc>
              <a:spcBef>
                <a:spcPts val="0"/>
              </a:spcBef>
              <a:spcAft>
                <a:spcPts val="0"/>
              </a:spcAft>
            </a:pPr>
            <a:endParaRPr lang="tr-TR" dirty="0"/>
          </a:p>
        </p:txBody>
      </p:sp>
      <p:sp>
        <p:nvSpPr>
          <p:cNvPr id="5" name="Rectangle 3"/>
          <p:cNvSpPr txBox="1">
            <a:spLocks noChangeArrowheads="1"/>
          </p:cNvSpPr>
          <p:nvPr/>
        </p:nvSpPr>
        <p:spPr bwMode="auto">
          <a:xfrm>
            <a:off x="-123103" y="6384059"/>
            <a:ext cx="1231510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buFont typeface="Wingdings" panose="05000000000000000000" pitchFamily="2" charset="2"/>
              <a:buNone/>
            </a:pPr>
            <a:r>
              <a:rPr lang="tr-TR" altLang="tr-TR" sz="1200" dirty="0" smtClean="0"/>
              <a:t>Kırklareli Üniversitesi Bologna Eşgüdüm Koordinatörlüğü</a:t>
            </a:r>
            <a:endParaRPr lang="tr-TR" altLang="tr-TR" sz="1200" dirty="0"/>
          </a:p>
        </p:txBody>
      </p:sp>
    </p:spTree>
    <p:extLst>
      <p:ext uri="{BB962C8B-B14F-4D97-AF65-F5344CB8AC3E}">
        <p14:creationId xmlns:p14="http://schemas.microsoft.com/office/powerpoint/2010/main" val="290148413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TEKLİFLERİ ONAY SÜRECİ</a:t>
            </a:r>
            <a:endParaRPr lang="tr-TR" dirty="0"/>
          </a:p>
        </p:txBody>
      </p:sp>
      <p:sp>
        <p:nvSpPr>
          <p:cNvPr id="8" name="Dikdörtgen 7"/>
          <p:cNvSpPr/>
          <p:nvPr/>
        </p:nvSpPr>
        <p:spPr>
          <a:xfrm>
            <a:off x="1668029" y="1915126"/>
            <a:ext cx="10068791" cy="2554545"/>
          </a:xfrm>
          <a:prstGeom prst="rect">
            <a:avLst/>
          </a:prstGeom>
        </p:spPr>
        <p:txBody>
          <a:bodyPr wrap="square">
            <a:spAutoFit/>
          </a:bodyPr>
          <a:lstStyle/>
          <a:p>
            <a:pPr marL="285750" indent="-285750">
              <a:lnSpc>
                <a:spcPct val="100000"/>
              </a:lnSpc>
              <a:spcBef>
                <a:spcPts val="0"/>
              </a:spcBef>
              <a:spcAft>
                <a:spcPts val="0"/>
              </a:spcAft>
              <a:buFont typeface="Wingdings" panose="05000000000000000000" pitchFamily="2" charset="2"/>
              <a:buChar char="Ø"/>
            </a:pPr>
            <a:r>
              <a:rPr lang="tr-TR" sz="2000" dirty="0" smtClean="0">
                <a:solidFill>
                  <a:schemeClr val="tx1">
                    <a:lumMod val="75000"/>
                    <a:lumOff val="25000"/>
                  </a:schemeClr>
                </a:solidFill>
              </a:rPr>
              <a:t>ÖNERİ: Yeni ders/ders </a:t>
            </a:r>
            <a:r>
              <a:rPr lang="tr-TR" sz="2000" dirty="0">
                <a:solidFill>
                  <a:schemeClr val="tx1">
                    <a:lumMod val="75000"/>
                    <a:lumOff val="25000"/>
                  </a:schemeClr>
                </a:solidFill>
              </a:rPr>
              <a:t>planı teklifleri yapılırken bölüm/birim koordinatörlerinin onayından </a:t>
            </a:r>
            <a:r>
              <a:rPr lang="tr-TR" sz="2000" dirty="0" smtClean="0">
                <a:solidFill>
                  <a:schemeClr val="tx1">
                    <a:lumMod val="75000"/>
                    <a:lumOff val="25000"/>
                  </a:schemeClr>
                </a:solidFill>
              </a:rPr>
              <a:t>sonra ve Bologna </a:t>
            </a:r>
            <a:r>
              <a:rPr lang="tr-TR" sz="2000" dirty="0">
                <a:solidFill>
                  <a:schemeClr val="tx1">
                    <a:lumMod val="75000"/>
                    <a:lumOff val="25000"/>
                  </a:schemeClr>
                </a:solidFill>
              </a:rPr>
              <a:t>Eşgüdüm Koordinatörlüğü ve Öğrenci İşleri Daire Başkanlığının değerlendirmesinden sonra Akademik birim yönetim kuruluna </a:t>
            </a:r>
            <a:r>
              <a:rPr lang="tr-TR" sz="2000" dirty="0" smtClean="0">
                <a:solidFill>
                  <a:schemeClr val="tx1">
                    <a:lumMod val="75000"/>
                    <a:lumOff val="25000"/>
                  </a:schemeClr>
                </a:solidFill>
              </a:rPr>
              <a:t>girmesi</a:t>
            </a:r>
          </a:p>
          <a:p>
            <a:pPr>
              <a:lnSpc>
                <a:spcPct val="100000"/>
              </a:lnSpc>
              <a:spcBef>
                <a:spcPts val="0"/>
              </a:spcBef>
              <a:spcAft>
                <a:spcPts val="0"/>
              </a:spcAft>
            </a:pPr>
            <a:endParaRPr lang="tr-TR" sz="2000" dirty="0">
              <a:solidFill>
                <a:schemeClr val="tx1">
                  <a:lumMod val="75000"/>
                  <a:lumOff val="25000"/>
                </a:schemeClr>
              </a:solidFill>
            </a:endParaRPr>
          </a:p>
          <a:p>
            <a:pPr marL="342900" indent="-342900">
              <a:lnSpc>
                <a:spcPct val="100000"/>
              </a:lnSpc>
              <a:spcBef>
                <a:spcPts val="0"/>
              </a:spcBef>
              <a:spcAft>
                <a:spcPts val="0"/>
              </a:spcAft>
              <a:buFont typeface="Wingdings" panose="05000000000000000000" pitchFamily="2" charset="2"/>
              <a:buChar char="Ø"/>
            </a:pPr>
            <a:r>
              <a:rPr lang="tr-TR" sz="2000" dirty="0" smtClean="0">
                <a:solidFill>
                  <a:schemeClr val="tx1">
                    <a:lumMod val="75000"/>
                    <a:lumOff val="25000"/>
                  </a:schemeClr>
                </a:solidFill>
              </a:rPr>
              <a:t>Amaç: Zaman kaybının önlenmesi</a:t>
            </a:r>
          </a:p>
          <a:p>
            <a:pPr marL="342900" indent="-342900">
              <a:lnSpc>
                <a:spcPct val="100000"/>
              </a:lnSpc>
              <a:spcBef>
                <a:spcPts val="0"/>
              </a:spcBef>
              <a:spcAft>
                <a:spcPts val="0"/>
              </a:spcAft>
              <a:buFont typeface="Wingdings" panose="05000000000000000000" pitchFamily="2" charset="2"/>
              <a:buChar char="Ø"/>
            </a:pPr>
            <a:endParaRPr lang="tr-TR" sz="2000" dirty="0">
              <a:solidFill>
                <a:schemeClr val="tx1">
                  <a:lumMod val="75000"/>
                  <a:lumOff val="25000"/>
                </a:schemeClr>
              </a:solidFill>
            </a:endParaRPr>
          </a:p>
          <a:p>
            <a:pPr>
              <a:lnSpc>
                <a:spcPct val="100000"/>
              </a:lnSpc>
              <a:spcBef>
                <a:spcPts val="0"/>
              </a:spcBef>
              <a:spcAft>
                <a:spcPts val="0"/>
              </a:spcAft>
            </a:pPr>
            <a:endParaRPr lang="tr-TR" sz="2000" dirty="0">
              <a:solidFill>
                <a:schemeClr val="tx1">
                  <a:lumMod val="75000"/>
                  <a:lumOff val="25000"/>
                </a:schemeClr>
              </a:solidFill>
            </a:endParaRPr>
          </a:p>
          <a:p>
            <a:pPr marL="342900" indent="-342900">
              <a:lnSpc>
                <a:spcPct val="100000"/>
              </a:lnSpc>
              <a:spcBef>
                <a:spcPts val="0"/>
              </a:spcBef>
              <a:spcAft>
                <a:spcPts val="0"/>
              </a:spcAft>
              <a:buFont typeface="Wingdings" panose="05000000000000000000" pitchFamily="2" charset="2"/>
              <a:buChar char="Ø"/>
            </a:pPr>
            <a:endParaRPr lang="tr-TR" sz="2000" dirty="0">
              <a:solidFill>
                <a:schemeClr val="tx1">
                  <a:lumMod val="75000"/>
                  <a:lumOff val="25000"/>
                </a:schemeClr>
              </a:solidFill>
            </a:endParaRPr>
          </a:p>
        </p:txBody>
      </p:sp>
      <p:sp>
        <p:nvSpPr>
          <p:cNvPr id="4" name="Dikdörtgen 3"/>
          <p:cNvSpPr/>
          <p:nvPr/>
        </p:nvSpPr>
        <p:spPr>
          <a:xfrm>
            <a:off x="3500835" y="6330434"/>
            <a:ext cx="4421403" cy="276999"/>
          </a:xfrm>
          <a:prstGeom prst="rect">
            <a:avLst/>
          </a:prstGeom>
        </p:spPr>
        <p:txBody>
          <a:bodyPr wrap="none">
            <a:spAutoFit/>
          </a:bodyPr>
          <a:lstStyle/>
          <a:p>
            <a:pPr algn="ctr"/>
            <a:r>
              <a:rPr lang="tr-TR" altLang="tr-TR" sz="1200" dirty="0">
                <a:latin typeface="Lucida Sans Unicode" panose="020B0602030504020204" pitchFamily="34" charset="0"/>
                <a:cs typeface="Lucida Sans Unicode" panose="020B0602030504020204" pitchFamily="34" charset="0"/>
              </a:rPr>
              <a:t>Kırklareli Üniversitesi Bologna Eşgüdüm Koordinatörlüğü</a:t>
            </a:r>
          </a:p>
        </p:txBody>
      </p:sp>
    </p:spTree>
    <p:extLst>
      <p:ext uri="{BB962C8B-B14F-4D97-AF65-F5344CB8AC3E}">
        <p14:creationId xmlns:p14="http://schemas.microsoft.com/office/powerpoint/2010/main" val="2484354404"/>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827</TotalTime>
  <Words>909</Words>
  <Application>Microsoft Office PowerPoint</Application>
  <PresentationFormat>Geniş ekran</PresentationFormat>
  <Paragraphs>151</Paragraphs>
  <Slides>19</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Calibri Light</vt:lpstr>
      <vt:lpstr>Lucida Sans Unicode</vt:lpstr>
      <vt:lpstr>Wingdings</vt:lpstr>
      <vt:lpstr>Geçmişe bakış</vt:lpstr>
      <vt:lpstr>PowerPoint Sunusu</vt:lpstr>
      <vt:lpstr>GÜNDEM</vt:lpstr>
      <vt:lpstr>BOLOGNA BİLGİ PAKETİ</vt:lpstr>
      <vt:lpstr>BOLOGNA BİLGİ PAKETİ</vt:lpstr>
      <vt:lpstr>BOLOGNA BİLGİ PAKETİ</vt:lpstr>
      <vt:lpstr>BOLOGNA BİLGİ PAKETİ</vt:lpstr>
      <vt:lpstr>BOLOGNA BİLGİ PAKETİ</vt:lpstr>
      <vt:lpstr>BOLOGNA BİLGİ PAKETİ</vt:lpstr>
      <vt:lpstr>DERS TEKLİFLERİ ONAY SÜRECİ</vt:lpstr>
      <vt:lpstr>DERS TEKLİFLERİ ONAY SÜRECİ</vt:lpstr>
      <vt:lpstr>BUNDAN SONRAKİ ADIM NEDİR?</vt:lpstr>
      <vt:lpstr>AKREDİTASYON HAKKINDA…</vt:lpstr>
      <vt:lpstr>AKREDİTASYON HAKKINDA…</vt:lpstr>
      <vt:lpstr>AKREDİTASYONUN YARARLARI</vt:lpstr>
      <vt:lpstr>ÖZETLE AKREDİTASYON NEDENLERİ</vt:lpstr>
      <vt:lpstr>GENEL ÖLÇÜTLER</vt:lpstr>
      <vt:lpstr>YETKİLİ AKREDİTASYON KURULUŞLARI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deneme</dc:creator>
  <cp:lastModifiedBy>deneme</cp:lastModifiedBy>
  <cp:revision>78</cp:revision>
  <dcterms:created xsi:type="dcterms:W3CDTF">2016-01-07T09:31:00Z</dcterms:created>
  <dcterms:modified xsi:type="dcterms:W3CDTF">2016-01-21T14:16:07Z</dcterms:modified>
</cp:coreProperties>
</file>